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9" r:id="rId2"/>
    <p:sldId id="270" r:id="rId3"/>
    <p:sldId id="265" r:id="rId4"/>
    <p:sldId id="272" r:id="rId5"/>
    <p:sldId id="271" r:id="rId6"/>
    <p:sldId id="261" r:id="rId7"/>
    <p:sldId id="263" r:id="rId8"/>
    <p:sldId id="258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9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108" y="4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C2CA0-8865-48D3-BA0D-D862B2A775D6}" type="datetimeFigureOut">
              <a:rPr kumimoji="1" lang="ja-JP" altLang="en-US" smtClean="0"/>
              <a:t>2020/8/14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98CA4-C63C-4C27-8053-8322A0FBDA7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2211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515DF-36FE-4A6B-A1C9-3DB875D89FF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730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515DF-36FE-4A6B-A1C9-3DB875D89FF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4749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515DF-36FE-4A6B-A1C9-3DB875D89FF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49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390E-360F-46F9-80B3-C9FDF19A9AC7}" type="datetimeFigureOut">
              <a:rPr kumimoji="1" lang="ja-JP" altLang="en-US" smtClean="0"/>
              <a:t>2020/8/14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0E6A-6FAA-435A-809C-39F413DFF7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295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390E-360F-46F9-80B3-C9FDF19A9AC7}" type="datetimeFigureOut">
              <a:rPr kumimoji="1" lang="ja-JP" altLang="en-US" smtClean="0"/>
              <a:t>2020/8/14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0E6A-6FAA-435A-809C-39F413DFF7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3626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390E-360F-46F9-80B3-C9FDF19A9AC7}" type="datetimeFigureOut">
              <a:rPr kumimoji="1" lang="ja-JP" altLang="en-US" smtClean="0"/>
              <a:t>2020/8/14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0E6A-6FAA-435A-809C-39F413DFF7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0199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390E-360F-46F9-80B3-C9FDF19A9AC7}" type="datetimeFigureOut">
              <a:rPr kumimoji="1" lang="ja-JP" altLang="en-US" smtClean="0"/>
              <a:t>2020/8/14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0E6A-6FAA-435A-809C-39F413DFF7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254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390E-360F-46F9-80B3-C9FDF19A9AC7}" type="datetimeFigureOut">
              <a:rPr kumimoji="1" lang="ja-JP" altLang="en-US" smtClean="0"/>
              <a:t>2020/8/14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0E6A-6FAA-435A-809C-39F413DFF7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1911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390E-360F-46F9-80B3-C9FDF19A9AC7}" type="datetimeFigureOut">
              <a:rPr kumimoji="1" lang="ja-JP" altLang="en-US" smtClean="0"/>
              <a:t>2020/8/14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0E6A-6FAA-435A-809C-39F413DFF7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714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390E-360F-46F9-80B3-C9FDF19A9AC7}" type="datetimeFigureOut">
              <a:rPr kumimoji="1" lang="ja-JP" altLang="en-US" smtClean="0"/>
              <a:t>2020/8/14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0E6A-6FAA-435A-809C-39F413DFF7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415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390E-360F-46F9-80B3-C9FDF19A9AC7}" type="datetimeFigureOut">
              <a:rPr kumimoji="1" lang="ja-JP" altLang="en-US" smtClean="0"/>
              <a:t>2020/8/14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0E6A-6FAA-435A-809C-39F413DFF7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9652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390E-360F-46F9-80B3-C9FDF19A9AC7}" type="datetimeFigureOut">
              <a:rPr kumimoji="1" lang="ja-JP" altLang="en-US" smtClean="0"/>
              <a:t>2020/8/14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0E6A-6FAA-435A-809C-39F413DFF7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4300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390E-360F-46F9-80B3-C9FDF19A9AC7}" type="datetimeFigureOut">
              <a:rPr kumimoji="1" lang="ja-JP" altLang="en-US" smtClean="0"/>
              <a:t>2020/8/14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0E6A-6FAA-435A-809C-39F413DFF7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984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390E-360F-46F9-80B3-C9FDF19A9AC7}" type="datetimeFigureOut">
              <a:rPr kumimoji="1" lang="ja-JP" altLang="en-US" smtClean="0"/>
              <a:t>2020/8/14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0E6A-6FAA-435A-809C-39F413DFF7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51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0390E-360F-46F9-80B3-C9FDF19A9AC7}" type="datetimeFigureOut">
              <a:rPr kumimoji="1" lang="ja-JP" altLang="en-US" smtClean="0"/>
              <a:t>2020/8/14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C0E6A-6FAA-435A-809C-39F413DFF7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929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github.com/xanaduai/pennylane-cirq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www.swissquantumhub.com/glossary/qiskit/" TargetMode="External"/><Relationship Id="rId4" Type="http://schemas.openxmlformats.org/officeDocument/2006/relationships/hyperlink" Target="https://www.swissquantumhub.com/glossary/nisq/" TargetMode="Externa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://strawberryfields.ai/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://pennylane.ai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jp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角丸四角形 6"/>
          <p:cNvSpPr/>
          <p:nvPr/>
        </p:nvSpPr>
        <p:spPr>
          <a:xfrm>
            <a:off x="2268763" y="5376337"/>
            <a:ext cx="2237590" cy="623944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三井物産</a:t>
            </a:r>
            <a:endParaRPr kumimoji="1" lang="en-US" altLang="ja-JP" sz="2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グループ企業</a:t>
            </a:r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9287729" y="2590081"/>
            <a:ext cx="2237590" cy="68853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三井物産</a:t>
            </a:r>
            <a:endParaRPr kumimoji="1" lang="en-US" altLang="ja-JP" sz="20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2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カナダ三井物産</a:t>
            </a:r>
            <a:endParaRPr kumimoji="1" lang="ja-JP" altLang="en-US" sz="2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4" name="角丸四角形 33"/>
          <p:cNvSpPr/>
          <p:nvPr/>
        </p:nvSpPr>
        <p:spPr>
          <a:xfrm>
            <a:off x="7930387" y="1084998"/>
            <a:ext cx="2365079" cy="623944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Xanadu</a:t>
            </a:r>
            <a:endParaRPr kumimoji="1" lang="ja-JP" altLang="en-US" sz="2800" b="1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0" y="12186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人工知能と量子</a:t>
            </a:r>
            <a:r>
              <a:rPr lang="en-US" altLang="ja-JP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ICT</a:t>
            </a:r>
            <a:r>
              <a:rPr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技術の融合による全社</a:t>
            </a:r>
            <a:r>
              <a:rPr lang="en-US" altLang="ja-JP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DX</a:t>
            </a:r>
            <a:r>
              <a:rPr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化の推進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>
            <a:off x="6106043" y="1396970"/>
            <a:ext cx="14216" cy="3979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角丸四角形 47"/>
          <p:cNvSpPr/>
          <p:nvPr/>
        </p:nvSpPr>
        <p:spPr>
          <a:xfrm>
            <a:off x="929338" y="3674950"/>
            <a:ext cx="2736817" cy="51726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デジタル総合戦略部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5" name="角丸四角形 44"/>
          <p:cNvSpPr/>
          <p:nvPr/>
        </p:nvSpPr>
        <p:spPr>
          <a:xfrm>
            <a:off x="5137867" y="5376337"/>
            <a:ext cx="2237590" cy="623944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三井物産</a:t>
            </a:r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6" name="角丸四角形 45"/>
          <p:cNvSpPr/>
          <p:nvPr/>
        </p:nvSpPr>
        <p:spPr>
          <a:xfrm>
            <a:off x="8168934" y="5376337"/>
            <a:ext cx="2237590" cy="623944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三井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グループ</a:t>
            </a:r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>
            <a:off x="3370624" y="4948777"/>
            <a:ext cx="60358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角丸四角形 41"/>
          <p:cNvSpPr/>
          <p:nvPr/>
        </p:nvSpPr>
        <p:spPr>
          <a:xfrm>
            <a:off x="4839239" y="3488267"/>
            <a:ext cx="2553152" cy="890634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DT</a:t>
            </a:r>
            <a:r>
              <a:rPr kumimoji="1" lang="ja-JP" altLang="en-US" sz="16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ノウハウの蓄積</a:t>
            </a:r>
            <a:endParaRPr kumimoji="1" lang="en-US" altLang="ja-JP" sz="1600" dirty="0" smtClean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lang="en-US" altLang="ja-JP" sz="16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AI</a:t>
            </a:r>
            <a:r>
              <a:rPr lang="ja-JP" altLang="en-US" sz="16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＆量子</a:t>
            </a:r>
            <a:r>
              <a:rPr lang="en-US" altLang="ja-JP" sz="16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DX</a:t>
            </a:r>
            <a:r>
              <a:rPr lang="ja-JP" altLang="en-US" sz="16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適用</a:t>
            </a:r>
            <a:endParaRPr lang="en-US" altLang="ja-JP" sz="1600" dirty="0" smtClean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600" dirty="0" smtClean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人材育成</a:t>
            </a:r>
            <a:endParaRPr kumimoji="1" lang="ja-JP" altLang="en-US" sz="16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21" name="直線コネクタ 20"/>
          <p:cNvCxnSpPr>
            <a:endCxn id="7" idx="0"/>
          </p:cNvCxnSpPr>
          <p:nvPr/>
        </p:nvCxnSpPr>
        <p:spPr>
          <a:xfrm>
            <a:off x="3387558" y="4948776"/>
            <a:ext cx="0" cy="4275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/>
        </p:nvCxnSpPr>
        <p:spPr>
          <a:xfrm>
            <a:off x="9393387" y="4948776"/>
            <a:ext cx="0" cy="4275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389624" y="2119775"/>
            <a:ext cx="343841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人工知能と量子</a:t>
            </a:r>
            <a:r>
              <a:rPr kumimoji="1" lang="en-US" altLang="ja-JP" sz="16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ICT</a:t>
            </a:r>
            <a:r>
              <a:rPr lang="ja-JP" altLang="en-US" sz="1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技術</a:t>
            </a:r>
            <a:r>
              <a:rPr lang="ja-JP" altLang="en-US" sz="16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の統合</a:t>
            </a:r>
            <a:endParaRPr lang="en-US" altLang="ja-JP" sz="16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sz="16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全社</a:t>
            </a:r>
            <a:r>
              <a:rPr kumimoji="1" lang="en-US" altLang="ja-JP" sz="16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DX</a:t>
            </a:r>
            <a:r>
              <a:rPr kumimoji="1" lang="ja-JP" altLang="en-US" sz="1600" dirty="0" err="1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への</a:t>
            </a:r>
            <a:r>
              <a:rPr kumimoji="1" lang="ja-JP" altLang="en-US" sz="16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貢献</a:t>
            </a:r>
            <a:endParaRPr kumimoji="1" lang="ja-JP" altLang="en-US" sz="1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567942" y="6051752"/>
            <a:ext cx="1628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三井住友銀行</a:t>
            </a:r>
            <a:endParaRPr kumimoji="1" lang="en-US" altLang="ja-JP" sz="1400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三井住友カード</a:t>
            </a:r>
            <a:endParaRPr kumimoji="1" lang="en-US" altLang="ja-JP" sz="1400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日本総合研究所</a:t>
            </a:r>
            <a:endParaRPr kumimoji="1" lang="ja-JP" altLang="en-US" sz="1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1236462" y="1100879"/>
            <a:ext cx="2429693" cy="59218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Grid</a:t>
            </a:r>
            <a:endParaRPr kumimoji="1" lang="ja-JP" altLang="en-US" sz="32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6" name="直線矢印コネクタ 5"/>
          <p:cNvCxnSpPr>
            <a:stCxn id="25" idx="3"/>
            <a:endCxn id="34" idx="1"/>
          </p:cNvCxnSpPr>
          <p:nvPr/>
        </p:nvCxnSpPr>
        <p:spPr>
          <a:xfrm flipV="1">
            <a:off x="3666155" y="1396970"/>
            <a:ext cx="4264232" cy="1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カギ線コネクタ 17"/>
          <p:cNvCxnSpPr>
            <a:stCxn id="34" idx="3"/>
            <a:endCxn id="10" idx="3"/>
          </p:cNvCxnSpPr>
          <p:nvPr/>
        </p:nvCxnSpPr>
        <p:spPr>
          <a:xfrm>
            <a:off x="10295466" y="1396970"/>
            <a:ext cx="1229853" cy="1537377"/>
          </a:xfrm>
          <a:prstGeom prst="bentConnector3">
            <a:avLst>
              <a:gd name="adj1" fmla="val 11858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スマイル 18"/>
          <p:cNvSpPr/>
          <p:nvPr/>
        </p:nvSpPr>
        <p:spPr>
          <a:xfrm>
            <a:off x="5882733" y="1191830"/>
            <a:ext cx="420098" cy="388620"/>
          </a:xfrm>
          <a:prstGeom prst="smileyFace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>
            <a:stCxn id="48" idx="3"/>
            <a:endCxn id="42" idx="1"/>
          </p:cNvCxnSpPr>
          <p:nvPr/>
        </p:nvCxnSpPr>
        <p:spPr>
          <a:xfrm>
            <a:off x="3666155" y="3933584"/>
            <a:ext cx="117308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902543" y="1920859"/>
            <a:ext cx="3097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ICT</a:t>
            </a:r>
            <a:r>
              <a:rPr kumimoji="1"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事業本部</a:t>
            </a:r>
            <a:endParaRPr kumimoji="1" lang="en-US" altLang="ja-JP" sz="16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デジタルソリューション事業部</a:t>
            </a:r>
            <a:endParaRPr kumimoji="1" lang="en-US" altLang="ja-JP" sz="16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産業ソリューション事業室</a:t>
            </a:r>
            <a:endParaRPr kumimoji="1" lang="ja-JP" altLang="en-US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9622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object 4"/>
          <p:cNvGrpSpPr/>
          <p:nvPr/>
        </p:nvGrpSpPr>
        <p:grpSpPr>
          <a:xfrm>
            <a:off x="7392248" y="1663136"/>
            <a:ext cx="833119" cy="833119"/>
            <a:chOff x="5730400" y="1388822"/>
            <a:chExt cx="833119" cy="833119"/>
          </a:xfrm>
        </p:grpSpPr>
        <p:sp>
          <p:nvSpPr>
            <p:cNvPr id="28" name="object 5"/>
            <p:cNvSpPr/>
            <p:nvPr/>
          </p:nvSpPr>
          <p:spPr>
            <a:xfrm>
              <a:off x="5739913" y="1398347"/>
              <a:ext cx="813898" cy="8138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6"/>
            <p:cNvSpPr/>
            <p:nvPr/>
          </p:nvSpPr>
          <p:spPr>
            <a:xfrm>
              <a:off x="5735163" y="1393584"/>
              <a:ext cx="823594" cy="823594"/>
            </a:xfrm>
            <a:custGeom>
              <a:avLst/>
              <a:gdLst/>
              <a:ahLst/>
              <a:cxnLst/>
              <a:rect l="l" t="t" r="r" b="b"/>
              <a:pathLst>
                <a:path w="823595" h="823594">
                  <a:moveTo>
                    <a:pt x="0" y="411711"/>
                  </a:moveTo>
                  <a:lnTo>
                    <a:pt x="2769" y="363697"/>
                  </a:lnTo>
                  <a:lnTo>
                    <a:pt x="10873" y="317309"/>
                  </a:lnTo>
                  <a:lnTo>
                    <a:pt x="24001" y="272858"/>
                  </a:lnTo>
                  <a:lnTo>
                    <a:pt x="41845" y="230651"/>
                  </a:lnTo>
                  <a:lnTo>
                    <a:pt x="64096" y="190997"/>
                  </a:lnTo>
                  <a:lnTo>
                    <a:pt x="90445" y="154207"/>
                  </a:lnTo>
                  <a:lnTo>
                    <a:pt x="120584" y="120587"/>
                  </a:lnTo>
                  <a:lnTo>
                    <a:pt x="154202" y="90448"/>
                  </a:lnTo>
                  <a:lnTo>
                    <a:pt x="190992" y="64098"/>
                  </a:lnTo>
                  <a:lnTo>
                    <a:pt x="230644" y="41846"/>
                  </a:lnTo>
                  <a:lnTo>
                    <a:pt x="272850" y="24002"/>
                  </a:lnTo>
                  <a:lnTo>
                    <a:pt x="317300" y="10873"/>
                  </a:lnTo>
                  <a:lnTo>
                    <a:pt x="363686" y="2769"/>
                  </a:lnTo>
                  <a:lnTo>
                    <a:pt x="411699" y="0"/>
                  </a:lnTo>
                  <a:lnTo>
                    <a:pt x="458157" y="2627"/>
                  </a:lnTo>
                  <a:lnTo>
                    <a:pt x="503665" y="10400"/>
                  </a:lnTo>
                  <a:lnTo>
                    <a:pt x="547818" y="23150"/>
                  </a:lnTo>
                  <a:lnTo>
                    <a:pt x="590214" y="40711"/>
                  </a:lnTo>
                  <a:lnTo>
                    <a:pt x="630449" y="62915"/>
                  </a:lnTo>
                  <a:lnTo>
                    <a:pt x="668119" y="89596"/>
                  </a:lnTo>
                  <a:lnTo>
                    <a:pt x="702823" y="120587"/>
                  </a:lnTo>
                  <a:lnTo>
                    <a:pt x="733811" y="155295"/>
                  </a:lnTo>
                  <a:lnTo>
                    <a:pt x="760493" y="192968"/>
                  </a:lnTo>
                  <a:lnTo>
                    <a:pt x="782700" y="233204"/>
                  </a:lnTo>
                  <a:lnTo>
                    <a:pt x="800264" y="275599"/>
                  </a:lnTo>
                  <a:lnTo>
                    <a:pt x="813018" y="319750"/>
                  </a:lnTo>
                  <a:lnTo>
                    <a:pt x="820794" y="365255"/>
                  </a:lnTo>
                  <a:lnTo>
                    <a:pt x="823423" y="411711"/>
                  </a:lnTo>
                  <a:lnTo>
                    <a:pt x="820653" y="459725"/>
                  </a:lnTo>
                  <a:lnTo>
                    <a:pt x="812548" y="506113"/>
                  </a:lnTo>
                  <a:lnTo>
                    <a:pt x="799418" y="550565"/>
                  </a:lnTo>
                  <a:lnTo>
                    <a:pt x="781572" y="592772"/>
                  </a:lnTo>
                  <a:lnTo>
                    <a:pt x="759319" y="632425"/>
                  </a:lnTo>
                  <a:lnTo>
                    <a:pt x="732967" y="669216"/>
                  </a:lnTo>
                  <a:lnTo>
                    <a:pt x="702826" y="702835"/>
                  </a:lnTo>
                  <a:lnTo>
                    <a:pt x="669205" y="732974"/>
                  </a:lnTo>
                  <a:lnTo>
                    <a:pt x="632413" y="759324"/>
                  </a:lnTo>
                  <a:lnTo>
                    <a:pt x="592758" y="781576"/>
                  </a:lnTo>
                  <a:lnTo>
                    <a:pt x="550551" y="799421"/>
                  </a:lnTo>
                  <a:lnTo>
                    <a:pt x="506099" y="812549"/>
                  </a:lnTo>
                  <a:lnTo>
                    <a:pt x="459712" y="820653"/>
                  </a:lnTo>
                  <a:lnTo>
                    <a:pt x="411699" y="823423"/>
                  </a:lnTo>
                  <a:lnTo>
                    <a:pt x="363686" y="820653"/>
                  </a:lnTo>
                  <a:lnTo>
                    <a:pt x="317300" y="812549"/>
                  </a:lnTo>
                  <a:lnTo>
                    <a:pt x="272850" y="799421"/>
                  </a:lnTo>
                  <a:lnTo>
                    <a:pt x="230644" y="781576"/>
                  </a:lnTo>
                  <a:lnTo>
                    <a:pt x="190992" y="759324"/>
                  </a:lnTo>
                  <a:lnTo>
                    <a:pt x="154202" y="732974"/>
                  </a:lnTo>
                  <a:lnTo>
                    <a:pt x="120584" y="702835"/>
                  </a:lnTo>
                  <a:lnTo>
                    <a:pt x="90445" y="669216"/>
                  </a:lnTo>
                  <a:lnTo>
                    <a:pt x="64096" y="632425"/>
                  </a:lnTo>
                  <a:lnTo>
                    <a:pt x="41845" y="592772"/>
                  </a:lnTo>
                  <a:lnTo>
                    <a:pt x="24001" y="550565"/>
                  </a:lnTo>
                  <a:lnTo>
                    <a:pt x="10873" y="506113"/>
                  </a:lnTo>
                  <a:lnTo>
                    <a:pt x="2769" y="459725"/>
                  </a:lnTo>
                  <a:lnTo>
                    <a:pt x="0" y="411711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10"/>
          <p:cNvGrpSpPr/>
          <p:nvPr/>
        </p:nvGrpSpPr>
        <p:grpSpPr>
          <a:xfrm>
            <a:off x="8974295" y="1665373"/>
            <a:ext cx="828675" cy="828675"/>
            <a:chOff x="7312447" y="1391059"/>
            <a:chExt cx="828675" cy="828675"/>
          </a:xfrm>
        </p:grpSpPr>
        <p:sp>
          <p:nvSpPr>
            <p:cNvPr id="34" name="object 11"/>
            <p:cNvSpPr/>
            <p:nvPr/>
          </p:nvSpPr>
          <p:spPr>
            <a:xfrm>
              <a:off x="7321959" y="1400584"/>
              <a:ext cx="809398" cy="8093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2"/>
            <p:cNvSpPr/>
            <p:nvPr/>
          </p:nvSpPr>
          <p:spPr>
            <a:xfrm>
              <a:off x="7317209" y="1395822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0" y="409461"/>
                  </a:moveTo>
                  <a:lnTo>
                    <a:pt x="2754" y="361709"/>
                  </a:lnTo>
                  <a:lnTo>
                    <a:pt x="10814" y="315575"/>
                  </a:lnTo>
                  <a:lnTo>
                    <a:pt x="23871" y="271367"/>
                  </a:lnTo>
                  <a:lnTo>
                    <a:pt x="41618" y="229390"/>
                  </a:lnTo>
                  <a:lnTo>
                    <a:pt x="63748" y="189954"/>
                  </a:lnTo>
                  <a:lnTo>
                    <a:pt x="89953" y="153364"/>
                  </a:lnTo>
                  <a:lnTo>
                    <a:pt x="119927" y="119928"/>
                  </a:lnTo>
                  <a:lnTo>
                    <a:pt x="153362" y="89954"/>
                  </a:lnTo>
                  <a:lnTo>
                    <a:pt x="189951" y="63748"/>
                  </a:lnTo>
                  <a:lnTo>
                    <a:pt x="229387" y="41618"/>
                  </a:lnTo>
                  <a:lnTo>
                    <a:pt x="271362" y="23871"/>
                  </a:lnTo>
                  <a:lnTo>
                    <a:pt x="315568" y="10814"/>
                  </a:lnTo>
                  <a:lnTo>
                    <a:pt x="361700" y="2754"/>
                  </a:lnTo>
                  <a:lnTo>
                    <a:pt x="409449" y="0"/>
                  </a:lnTo>
                  <a:lnTo>
                    <a:pt x="463272" y="3551"/>
                  </a:lnTo>
                  <a:lnTo>
                    <a:pt x="515717" y="14028"/>
                  </a:lnTo>
                  <a:lnTo>
                    <a:pt x="566148" y="31168"/>
                  </a:lnTo>
                  <a:lnTo>
                    <a:pt x="613930" y="54708"/>
                  </a:lnTo>
                  <a:lnTo>
                    <a:pt x="658425" y="84382"/>
                  </a:lnTo>
                  <a:lnTo>
                    <a:pt x="698998" y="119929"/>
                  </a:lnTo>
                  <a:lnTo>
                    <a:pt x="734539" y="160497"/>
                  </a:lnTo>
                  <a:lnTo>
                    <a:pt x="764212" y="204989"/>
                  </a:lnTo>
                  <a:lnTo>
                    <a:pt x="787751" y="252767"/>
                  </a:lnTo>
                  <a:lnTo>
                    <a:pt x="804892" y="303197"/>
                  </a:lnTo>
                  <a:lnTo>
                    <a:pt x="815371" y="355640"/>
                  </a:lnTo>
                  <a:lnTo>
                    <a:pt x="818923" y="409461"/>
                  </a:lnTo>
                  <a:lnTo>
                    <a:pt x="816168" y="457213"/>
                  </a:lnTo>
                  <a:lnTo>
                    <a:pt x="808109" y="503347"/>
                  </a:lnTo>
                  <a:lnTo>
                    <a:pt x="795051" y="547556"/>
                  </a:lnTo>
                  <a:lnTo>
                    <a:pt x="777304" y="589532"/>
                  </a:lnTo>
                  <a:lnTo>
                    <a:pt x="755173" y="628969"/>
                  </a:lnTo>
                  <a:lnTo>
                    <a:pt x="728967" y="665559"/>
                  </a:lnTo>
                  <a:lnTo>
                    <a:pt x="698992" y="698994"/>
                  </a:lnTo>
                  <a:lnTo>
                    <a:pt x="665555" y="728969"/>
                  </a:lnTo>
                  <a:lnTo>
                    <a:pt x="628964" y="755175"/>
                  </a:lnTo>
                  <a:lnTo>
                    <a:pt x="589526" y="777305"/>
                  </a:lnTo>
                  <a:lnTo>
                    <a:pt x="547549" y="795052"/>
                  </a:lnTo>
                  <a:lnTo>
                    <a:pt x="503338" y="808109"/>
                  </a:lnTo>
                  <a:lnTo>
                    <a:pt x="457203" y="816168"/>
                  </a:lnTo>
                  <a:lnTo>
                    <a:pt x="409449" y="818923"/>
                  </a:lnTo>
                  <a:lnTo>
                    <a:pt x="361700" y="816168"/>
                  </a:lnTo>
                  <a:lnTo>
                    <a:pt x="315568" y="808109"/>
                  </a:lnTo>
                  <a:lnTo>
                    <a:pt x="271362" y="795052"/>
                  </a:lnTo>
                  <a:lnTo>
                    <a:pt x="229387" y="777305"/>
                  </a:lnTo>
                  <a:lnTo>
                    <a:pt x="189951" y="755175"/>
                  </a:lnTo>
                  <a:lnTo>
                    <a:pt x="153362" y="728969"/>
                  </a:lnTo>
                  <a:lnTo>
                    <a:pt x="119927" y="698994"/>
                  </a:lnTo>
                  <a:lnTo>
                    <a:pt x="89953" y="665559"/>
                  </a:lnTo>
                  <a:lnTo>
                    <a:pt x="63748" y="628969"/>
                  </a:lnTo>
                  <a:lnTo>
                    <a:pt x="41618" y="589532"/>
                  </a:lnTo>
                  <a:lnTo>
                    <a:pt x="23871" y="547556"/>
                  </a:lnTo>
                  <a:lnTo>
                    <a:pt x="10814" y="503347"/>
                  </a:lnTo>
                  <a:lnTo>
                    <a:pt x="2754" y="457213"/>
                  </a:lnTo>
                  <a:lnTo>
                    <a:pt x="0" y="409461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14"/>
          <p:cNvSpPr txBox="1"/>
          <p:nvPr/>
        </p:nvSpPr>
        <p:spPr>
          <a:xfrm>
            <a:off x="2214529" y="2605843"/>
            <a:ext cx="13938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5" dirty="0">
                <a:latin typeface="Lato"/>
                <a:cs typeface="Lato"/>
              </a:rPr>
              <a:t>Christian </a:t>
            </a:r>
            <a:r>
              <a:rPr sz="900" b="1" spc="-5" dirty="0">
                <a:latin typeface="Lato"/>
                <a:cs typeface="Lato"/>
              </a:rPr>
              <a:t>Weedbrook,</a:t>
            </a:r>
            <a:r>
              <a:rPr sz="900" b="1" spc="-140" dirty="0">
                <a:latin typeface="Lato"/>
                <a:cs typeface="Lato"/>
              </a:rPr>
              <a:t> </a:t>
            </a:r>
            <a:r>
              <a:rPr sz="900" b="1" spc="-5" dirty="0">
                <a:latin typeface="Lato"/>
                <a:cs typeface="Lato"/>
              </a:rPr>
              <a:t>PhD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38" name="object 15"/>
          <p:cNvGrpSpPr/>
          <p:nvPr/>
        </p:nvGrpSpPr>
        <p:grpSpPr>
          <a:xfrm>
            <a:off x="2495118" y="1663393"/>
            <a:ext cx="822960" cy="822960"/>
            <a:chOff x="833270" y="1389079"/>
            <a:chExt cx="822960" cy="822960"/>
          </a:xfrm>
        </p:grpSpPr>
        <p:sp>
          <p:nvSpPr>
            <p:cNvPr id="39" name="object 16"/>
            <p:cNvSpPr/>
            <p:nvPr/>
          </p:nvSpPr>
          <p:spPr>
            <a:xfrm>
              <a:off x="839620" y="1395429"/>
              <a:ext cx="809998" cy="809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7"/>
            <p:cNvSpPr/>
            <p:nvPr/>
          </p:nvSpPr>
          <p:spPr>
            <a:xfrm>
              <a:off x="839620" y="1395429"/>
              <a:ext cx="810260" cy="810260"/>
            </a:xfrm>
            <a:custGeom>
              <a:avLst/>
              <a:gdLst/>
              <a:ahLst/>
              <a:cxnLst/>
              <a:rect l="l" t="t" r="r" b="b"/>
              <a:pathLst>
                <a:path w="810260" h="810260">
                  <a:moveTo>
                    <a:pt x="0" y="404999"/>
                  </a:moveTo>
                  <a:lnTo>
                    <a:pt x="2724" y="357767"/>
                  </a:lnTo>
                  <a:lnTo>
                    <a:pt x="10696" y="312136"/>
                  </a:lnTo>
                  <a:lnTo>
                    <a:pt x="23610" y="268409"/>
                  </a:lnTo>
                  <a:lnTo>
                    <a:pt x="41164" y="226890"/>
                  </a:lnTo>
                  <a:lnTo>
                    <a:pt x="63053" y="187884"/>
                  </a:lnTo>
                  <a:lnTo>
                    <a:pt x="88973" y="151692"/>
                  </a:lnTo>
                  <a:lnTo>
                    <a:pt x="118621" y="118621"/>
                  </a:lnTo>
                  <a:lnTo>
                    <a:pt x="151692" y="88973"/>
                  </a:lnTo>
                  <a:lnTo>
                    <a:pt x="187884" y="63053"/>
                  </a:lnTo>
                  <a:lnTo>
                    <a:pt x="226890" y="41164"/>
                  </a:lnTo>
                  <a:lnTo>
                    <a:pt x="268409" y="23610"/>
                  </a:lnTo>
                  <a:lnTo>
                    <a:pt x="312136" y="10696"/>
                  </a:lnTo>
                  <a:lnTo>
                    <a:pt x="357767" y="2724"/>
                  </a:lnTo>
                  <a:lnTo>
                    <a:pt x="404999" y="0"/>
                  </a:lnTo>
                  <a:lnTo>
                    <a:pt x="458234" y="3512"/>
                  </a:lnTo>
                  <a:lnTo>
                    <a:pt x="510107" y="13875"/>
                  </a:lnTo>
                  <a:lnTo>
                    <a:pt x="559987" y="30829"/>
                  </a:lnTo>
                  <a:lnTo>
                    <a:pt x="607245" y="54111"/>
                  </a:lnTo>
                  <a:lnTo>
                    <a:pt x="651252" y="83463"/>
                  </a:lnTo>
                  <a:lnTo>
                    <a:pt x="691378" y="118622"/>
                  </a:lnTo>
                  <a:lnTo>
                    <a:pt x="726537" y="158748"/>
                  </a:lnTo>
                  <a:lnTo>
                    <a:pt x="755888" y="202755"/>
                  </a:lnTo>
                  <a:lnTo>
                    <a:pt x="779170" y="250013"/>
                  </a:lnTo>
                  <a:lnTo>
                    <a:pt x="796123" y="299892"/>
                  </a:lnTo>
                  <a:lnTo>
                    <a:pt x="806486" y="351764"/>
                  </a:lnTo>
                  <a:lnTo>
                    <a:pt x="809998" y="404999"/>
                  </a:lnTo>
                  <a:lnTo>
                    <a:pt x="807273" y="452231"/>
                  </a:lnTo>
                  <a:lnTo>
                    <a:pt x="799302" y="497862"/>
                  </a:lnTo>
                  <a:lnTo>
                    <a:pt x="786387" y="541589"/>
                  </a:lnTo>
                  <a:lnTo>
                    <a:pt x="768834" y="583108"/>
                  </a:lnTo>
                  <a:lnTo>
                    <a:pt x="746945" y="622115"/>
                  </a:lnTo>
                  <a:lnTo>
                    <a:pt x="721025" y="658306"/>
                  </a:lnTo>
                  <a:lnTo>
                    <a:pt x="691377" y="691377"/>
                  </a:lnTo>
                  <a:lnTo>
                    <a:pt x="658306" y="721025"/>
                  </a:lnTo>
                  <a:lnTo>
                    <a:pt x="622115" y="746945"/>
                  </a:lnTo>
                  <a:lnTo>
                    <a:pt x="583108" y="768834"/>
                  </a:lnTo>
                  <a:lnTo>
                    <a:pt x="541589" y="786387"/>
                  </a:lnTo>
                  <a:lnTo>
                    <a:pt x="497862" y="799302"/>
                  </a:lnTo>
                  <a:lnTo>
                    <a:pt x="452231" y="807273"/>
                  </a:lnTo>
                  <a:lnTo>
                    <a:pt x="404999" y="809998"/>
                  </a:lnTo>
                  <a:lnTo>
                    <a:pt x="357767" y="807273"/>
                  </a:lnTo>
                  <a:lnTo>
                    <a:pt x="312136" y="799302"/>
                  </a:lnTo>
                  <a:lnTo>
                    <a:pt x="268409" y="786387"/>
                  </a:lnTo>
                  <a:lnTo>
                    <a:pt x="226890" y="768834"/>
                  </a:lnTo>
                  <a:lnTo>
                    <a:pt x="187884" y="746945"/>
                  </a:lnTo>
                  <a:lnTo>
                    <a:pt x="151692" y="721025"/>
                  </a:lnTo>
                  <a:lnTo>
                    <a:pt x="118621" y="691377"/>
                  </a:lnTo>
                  <a:lnTo>
                    <a:pt x="88973" y="658306"/>
                  </a:lnTo>
                  <a:lnTo>
                    <a:pt x="63053" y="622115"/>
                  </a:lnTo>
                  <a:lnTo>
                    <a:pt x="41164" y="583108"/>
                  </a:lnTo>
                  <a:lnTo>
                    <a:pt x="23610" y="541589"/>
                  </a:lnTo>
                  <a:lnTo>
                    <a:pt x="10696" y="497862"/>
                  </a:lnTo>
                  <a:lnTo>
                    <a:pt x="2724" y="452231"/>
                  </a:lnTo>
                  <a:lnTo>
                    <a:pt x="0" y="404999"/>
                  </a:lnTo>
                  <a:close/>
                </a:path>
              </a:pathLst>
            </a:custGeom>
            <a:ln w="126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18"/>
          <p:cNvSpPr txBox="1"/>
          <p:nvPr/>
        </p:nvSpPr>
        <p:spPr>
          <a:xfrm>
            <a:off x="2712296" y="1371905"/>
            <a:ext cx="3886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1C9397"/>
                </a:solidFill>
                <a:latin typeface="Lato"/>
                <a:cs typeface="Lato"/>
              </a:rPr>
              <a:t>CEO</a:t>
            </a:r>
            <a:endParaRPr sz="1400">
              <a:latin typeface="Lato"/>
              <a:cs typeface="Lato"/>
            </a:endParaRPr>
          </a:p>
        </p:txBody>
      </p:sp>
      <p:sp>
        <p:nvSpPr>
          <p:cNvPr id="42" name="object 19"/>
          <p:cNvSpPr txBox="1"/>
          <p:nvPr/>
        </p:nvSpPr>
        <p:spPr>
          <a:xfrm>
            <a:off x="3991815" y="2605843"/>
            <a:ext cx="11112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10" dirty="0">
                <a:latin typeface="Lato"/>
                <a:cs typeface="Lato"/>
              </a:rPr>
              <a:t>Zachary </a:t>
            </a:r>
            <a:r>
              <a:rPr sz="900" b="1" spc="-10" dirty="0">
                <a:latin typeface="Lato"/>
                <a:cs typeface="Lato"/>
              </a:rPr>
              <a:t>Vernon,</a:t>
            </a:r>
            <a:r>
              <a:rPr sz="900" b="1" spc="-145" dirty="0">
                <a:latin typeface="Lato"/>
                <a:cs typeface="Lato"/>
              </a:rPr>
              <a:t> </a:t>
            </a:r>
            <a:r>
              <a:rPr sz="900" b="1" spc="-5" dirty="0">
                <a:latin typeface="Lato"/>
                <a:cs typeface="Lato"/>
              </a:rPr>
              <a:t>PhD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43" name="object 20"/>
          <p:cNvGrpSpPr/>
          <p:nvPr/>
        </p:nvGrpSpPr>
        <p:grpSpPr>
          <a:xfrm>
            <a:off x="4136043" y="1663393"/>
            <a:ext cx="822960" cy="822960"/>
            <a:chOff x="2474195" y="1389079"/>
            <a:chExt cx="822960" cy="822960"/>
          </a:xfrm>
        </p:grpSpPr>
        <p:sp>
          <p:nvSpPr>
            <p:cNvPr id="44" name="object 21"/>
            <p:cNvSpPr/>
            <p:nvPr/>
          </p:nvSpPr>
          <p:spPr>
            <a:xfrm>
              <a:off x="2480545" y="1395429"/>
              <a:ext cx="809998" cy="8099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2"/>
            <p:cNvSpPr/>
            <p:nvPr/>
          </p:nvSpPr>
          <p:spPr>
            <a:xfrm>
              <a:off x="2480545" y="1395429"/>
              <a:ext cx="810260" cy="810260"/>
            </a:xfrm>
            <a:custGeom>
              <a:avLst/>
              <a:gdLst/>
              <a:ahLst/>
              <a:cxnLst/>
              <a:rect l="l" t="t" r="r" b="b"/>
              <a:pathLst>
                <a:path w="810260" h="810260">
                  <a:moveTo>
                    <a:pt x="0" y="404999"/>
                  </a:moveTo>
                  <a:lnTo>
                    <a:pt x="2724" y="357767"/>
                  </a:lnTo>
                  <a:lnTo>
                    <a:pt x="10696" y="312136"/>
                  </a:lnTo>
                  <a:lnTo>
                    <a:pt x="23610" y="268409"/>
                  </a:lnTo>
                  <a:lnTo>
                    <a:pt x="41164" y="226890"/>
                  </a:lnTo>
                  <a:lnTo>
                    <a:pt x="63053" y="187884"/>
                  </a:lnTo>
                  <a:lnTo>
                    <a:pt x="88973" y="151692"/>
                  </a:lnTo>
                  <a:lnTo>
                    <a:pt x="118621" y="118621"/>
                  </a:lnTo>
                  <a:lnTo>
                    <a:pt x="151692" y="88973"/>
                  </a:lnTo>
                  <a:lnTo>
                    <a:pt x="187884" y="63053"/>
                  </a:lnTo>
                  <a:lnTo>
                    <a:pt x="226890" y="41164"/>
                  </a:lnTo>
                  <a:lnTo>
                    <a:pt x="268409" y="23610"/>
                  </a:lnTo>
                  <a:lnTo>
                    <a:pt x="312136" y="10696"/>
                  </a:lnTo>
                  <a:lnTo>
                    <a:pt x="357767" y="2724"/>
                  </a:lnTo>
                  <a:lnTo>
                    <a:pt x="404999" y="0"/>
                  </a:lnTo>
                  <a:lnTo>
                    <a:pt x="458238" y="3512"/>
                  </a:lnTo>
                  <a:lnTo>
                    <a:pt x="510111" y="13875"/>
                  </a:lnTo>
                  <a:lnTo>
                    <a:pt x="559989" y="30829"/>
                  </a:lnTo>
                  <a:lnTo>
                    <a:pt x="607245" y="54111"/>
                  </a:lnTo>
                  <a:lnTo>
                    <a:pt x="651249" y="83463"/>
                  </a:lnTo>
                  <a:lnTo>
                    <a:pt x="691373" y="118622"/>
                  </a:lnTo>
                  <a:lnTo>
                    <a:pt x="726532" y="158748"/>
                  </a:lnTo>
                  <a:lnTo>
                    <a:pt x="755883" y="202755"/>
                  </a:lnTo>
                  <a:lnTo>
                    <a:pt x="779167" y="250013"/>
                  </a:lnTo>
                  <a:lnTo>
                    <a:pt x="796121" y="299892"/>
                  </a:lnTo>
                  <a:lnTo>
                    <a:pt x="806485" y="351764"/>
                  </a:lnTo>
                  <a:lnTo>
                    <a:pt x="809998" y="404999"/>
                  </a:lnTo>
                  <a:lnTo>
                    <a:pt x="807273" y="452231"/>
                  </a:lnTo>
                  <a:lnTo>
                    <a:pt x="799302" y="497862"/>
                  </a:lnTo>
                  <a:lnTo>
                    <a:pt x="786387" y="541589"/>
                  </a:lnTo>
                  <a:lnTo>
                    <a:pt x="768833" y="583108"/>
                  </a:lnTo>
                  <a:lnTo>
                    <a:pt x="746944" y="622115"/>
                  </a:lnTo>
                  <a:lnTo>
                    <a:pt x="721024" y="658306"/>
                  </a:lnTo>
                  <a:lnTo>
                    <a:pt x="691376" y="691377"/>
                  </a:lnTo>
                  <a:lnTo>
                    <a:pt x="658305" y="721025"/>
                  </a:lnTo>
                  <a:lnTo>
                    <a:pt x="622114" y="746945"/>
                  </a:lnTo>
                  <a:lnTo>
                    <a:pt x="583107" y="768834"/>
                  </a:lnTo>
                  <a:lnTo>
                    <a:pt x="541588" y="786387"/>
                  </a:lnTo>
                  <a:lnTo>
                    <a:pt x="497861" y="799302"/>
                  </a:lnTo>
                  <a:lnTo>
                    <a:pt x="452230" y="807273"/>
                  </a:lnTo>
                  <a:lnTo>
                    <a:pt x="404999" y="809998"/>
                  </a:lnTo>
                  <a:lnTo>
                    <a:pt x="357767" y="807273"/>
                  </a:lnTo>
                  <a:lnTo>
                    <a:pt x="312136" y="799302"/>
                  </a:lnTo>
                  <a:lnTo>
                    <a:pt x="268409" y="786387"/>
                  </a:lnTo>
                  <a:lnTo>
                    <a:pt x="226890" y="768834"/>
                  </a:lnTo>
                  <a:lnTo>
                    <a:pt x="187884" y="746945"/>
                  </a:lnTo>
                  <a:lnTo>
                    <a:pt x="151692" y="721025"/>
                  </a:lnTo>
                  <a:lnTo>
                    <a:pt x="118621" y="691377"/>
                  </a:lnTo>
                  <a:lnTo>
                    <a:pt x="88973" y="658306"/>
                  </a:lnTo>
                  <a:lnTo>
                    <a:pt x="63053" y="622115"/>
                  </a:lnTo>
                  <a:lnTo>
                    <a:pt x="41164" y="583108"/>
                  </a:lnTo>
                  <a:lnTo>
                    <a:pt x="23610" y="541589"/>
                  </a:lnTo>
                  <a:lnTo>
                    <a:pt x="10696" y="497862"/>
                  </a:lnTo>
                  <a:lnTo>
                    <a:pt x="2724" y="452231"/>
                  </a:lnTo>
                  <a:lnTo>
                    <a:pt x="0" y="404999"/>
                  </a:lnTo>
                  <a:close/>
                </a:path>
              </a:pathLst>
            </a:custGeom>
            <a:ln w="126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23"/>
          <p:cNvSpPr txBox="1">
            <a:spLocks/>
          </p:cNvSpPr>
          <p:nvPr/>
        </p:nvSpPr>
        <p:spPr>
          <a:xfrm>
            <a:off x="4019583" y="1382397"/>
            <a:ext cx="1056005" cy="228268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spc="-5" dirty="0" smtClean="0">
                <a:solidFill>
                  <a:srgbClr val="1C9397"/>
                </a:solidFill>
              </a:rPr>
              <a:t>HARD</a:t>
            </a:r>
            <a:r>
              <a:rPr lang="en-US" sz="1400" b="1" spc="-90" dirty="0" smtClean="0">
                <a:solidFill>
                  <a:srgbClr val="1C9397"/>
                </a:solidFill>
              </a:rPr>
              <a:t>W</a:t>
            </a:r>
            <a:r>
              <a:rPr lang="en-US" sz="1400" b="1" spc="10" dirty="0" smtClean="0">
                <a:solidFill>
                  <a:srgbClr val="1C9397"/>
                </a:solidFill>
              </a:rPr>
              <a:t>ARE</a:t>
            </a:r>
            <a:endParaRPr lang="en-US" sz="1400" b="1" spc="10" dirty="0">
              <a:solidFill>
                <a:srgbClr val="1C9397"/>
              </a:solidFill>
            </a:endParaRPr>
          </a:p>
        </p:txBody>
      </p:sp>
      <p:sp>
        <p:nvSpPr>
          <p:cNvPr id="47" name="object 24"/>
          <p:cNvSpPr txBox="1"/>
          <p:nvPr/>
        </p:nvSpPr>
        <p:spPr>
          <a:xfrm>
            <a:off x="5608595" y="2605843"/>
            <a:ext cx="11049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5" dirty="0">
                <a:latin typeface="Lato"/>
                <a:cs typeface="Lato"/>
              </a:rPr>
              <a:t>Nathan Killoran,</a:t>
            </a:r>
            <a:r>
              <a:rPr sz="900" b="1" spc="-135" dirty="0">
                <a:latin typeface="Lato"/>
                <a:cs typeface="Lato"/>
              </a:rPr>
              <a:t> </a:t>
            </a:r>
            <a:r>
              <a:rPr sz="900" b="1" spc="-5" dirty="0">
                <a:latin typeface="Lato"/>
                <a:cs typeface="Lato"/>
              </a:rPr>
              <a:t>PhD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48" name="object 25"/>
          <p:cNvGrpSpPr/>
          <p:nvPr/>
        </p:nvGrpSpPr>
        <p:grpSpPr>
          <a:xfrm>
            <a:off x="5749639" y="1663393"/>
            <a:ext cx="822960" cy="822960"/>
            <a:chOff x="4087791" y="1389079"/>
            <a:chExt cx="822960" cy="822960"/>
          </a:xfrm>
        </p:grpSpPr>
        <p:sp>
          <p:nvSpPr>
            <p:cNvPr id="49" name="object 26"/>
            <p:cNvSpPr/>
            <p:nvPr/>
          </p:nvSpPr>
          <p:spPr>
            <a:xfrm>
              <a:off x="4094142" y="1395429"/>
              <a:ext cx="809998" cy="809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7"/>
            <p:cNvSpPr/>
            <p:nvPr/>
          </p:nvSpPr>
          <p:spPr>
            <a:xfrm>
              <a:off x="4094141" y="1395429"/>
              <a:ext cx="810260" cy="810260"/>
            </a:xfrm>
            <a:custGeom>
              <a:avLst/>
              <a:gdLst/>
              <a:ahLst/>
              <a:cxnLst/>
              <a:rect l="l" t="t" r="r" b="b"/>
              <a:pathLst>
                <a:path w="810260" h="810260">
                  <a:moveTo>
                    <a:pt x="0" y="404999"/>
                  </a:moveTo>
                  <a:lnTo>
                    <a:pt x="2724" y="357767"/>
                  </a:lnTo>
                  <a:lnTo>
                    <a:pt x="10695" y="312136"/>
                  </a:lnTo>
                  <a:lnTo>
                    <a:pt x="23608" y="268409"/>
                  </a:lnTo>
                  <a:lnTo>
                    <a:pt x="41160" y="226890"/>
                  </a:lnTo>
                  <a:lnTo>
                    <a:pt x="63047" y="187884"/>
                  </a:lnTo>
                  <a:lnTo>
                    <a:pt x="88966" y="151692"/>
                  </a:lnTo>
                  <a:lnTo>
                    <a:pt x="118612" y="118621"/>
                  </a:lnTo>
                  <a:lnTo>
                    <a:pt x="151682" y="88973"/>
                  </a:lnTo>
                  <a:lnTo>
                    <a:pt x="187872" y="63053"/>
                  </a:lnTo>
                  <a:lnTo>
                    <a:pt x="226880" y="41164"/>
                  </a:lnTo>
                  <a:lnTo>
                    <a:pt x="268399" y="23610"/>
                  </a:lnTo>
                  <a:lnTo>
                    <a:pt x="312128" y="10696"/>
                  </a:lnTo>
                  <a:lnTo>
                    <a:pt x="357763" y="2724"/>
                  </a:lnTo>
                  <a:lnTo>
                    <a:pt x="404999" y="0"/>
                  </a:lnTo>
                  <a:lnTo>
                    <a:pt x="458229" y="3512"/>
                  </a:lnTo>
                  <a:lnTo>
                    <a:pt x="510099" y="13875"/>
                  </a:lnTo>
                  <a:lnTo>
                    <a:pt x="559980" y="30829"/>
                  </a:lnTo>
                  <a:lnTo>
                    <a:pt x="607239" y="54111"/>
                  </a:lnTo>
                  <a:lnTo>
                    <a:pt x="651247" y="83463"/>
                  </a:lnTo>
                  <a:lnTo>
                    <a:pt x="691373" y="118622"/>
                  </a:lnTo>
                  <a:lnTo>
                    <a:pt x="726532" y="158748"/>
                  </a:lnTo>
                  <a:lnTo>
                    <a:pt x="755883" y="202755"/>
                  </a:lnTo>
                  <a:lnTo>
                    <a:pt x="779167" y="250013"/>
                  </a:lnTo>
                  <a:lnTo>
                    <a:pt x="796121" y="299892"/>
                  </a:lnTo>
                  <a:lnTo>
                    <a:pt x="806485" y="351764"/>
                  </a:lnTo>
                  <a:lnTo>
                    <a:pt x="809998" y="404999"/>
                  </a:lnTo>
                  <a:lnTo>
                    <a:pt x="807273" y="452231"/>
                  </a:lnTo>
                  <a:lnTo>
                    <a:pt x="799300" y="497862"/>
                  </a:lnTo>
                  <a:lnTo>
                    <a:pt x="786384" y="541589"/>
                  </a:lnTo>
                  <a:lnTo>
                    <a:pt x="768829" y="583108"/>
                  </a:lnTo>
                  <a:lnTo>
                    <a:pt x="746938" y="622115"/>
                  </a:lnTo>
                  <a:lnTo>
                    <a:pt x="721016" y="658306"/>
                  </a:lnTo>
                  <a:lnTo>
                    <a:pt x="691367" y="691377"/>
                  </a:lnTo>
                  <a:lnTo>
                    <a:pt x="658294" y="721025"/>
                  </a:lnTo>
                  <a:lnTo>
                    <a:pt x="622103" y="746945"/>
                  </a:lnTo>
                  <a:lnTo>
                    <a:pt x="583096" y="768834"/>
                  </a:lnTo>
                  <a:lnTo>
                    <a:pt x="541578" y="786387"/>
                  </a:lnTo>
                  <a:lnTo>
                    <a:pt x="497853" y="799302"/>
                  </a:lnTo>
                  <a:lnTo>
                    <a:pt x="452225" y="807273"/>
                  </a:lnTo>
                  <a:lnTo>
                    <a:pt x="404999" y="809998"/>
                  </a:lnTo>
                  <a:lnTo>
                    <a:pt x="357763" y="807273"/>
                  </a:lnTo>
                  <a:lnTo>
                    <a:pt x="312128" y="799302"/>
                  </a:lnTo>
                  <a:lnTo>
                    <a:pt x="268399" y="786387"/>
                  </a:lnTo>
                  <a:lnTo>
                    <a:pt x="226880" y="768834"/>
                  </a:lnTo>
                  <a:lnTo>
                    <a:pt x="187872" y="746945"/>
                  </a:lnTo>
                  <a:lnTo>
                    <a:pt x="151682" y="721025"/>
                  </a:lnTo>
                  <a:lnTo>
                    <a:pt x="118612" y="691377"/>
                  </a:lnTo>
                  <a:lnTo>
                    <a:pt x="88966" y="658306"/>
                  </a:lnTo>
                  <a:lnTo>
                    <a:pt x="63047" y="622115"/>
                  </a:lnTo>
                  <a:lnTo>
                    <a:pt x="41160" y="583108"/>
                  </a:lnTo>
                  <a:lnTo>
                    <a:pt x="23608" y="541589"/>
                  </a:lnTo>
                  <a:lnTo>
                    <a:pt x="10695" y="497862"/>
                  </a:lnTo>
                  <a:lnTo>
                    <a:pt x="2724" y="452231"/>
                  </a:lnTo>
                  <a:lnTo>
                    <a:pt x="0" y="404999"/>
                  </a:lnTo>
                  <a:close/>
                </a:path>
              </a:pathLst>
            </a:custGeom>
            <a:ln w="126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28"/>
          <p:cNvSpPr txBox="1"/>
          <p:nvPr/>
        </p:nvSpPr>
        <p:spPr>
          <a:xfrm>
            <a:off x="5672427" y="1371905"/>
            <a:ext cx="9886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" dirty="0">
                <a:solidFill>
                  <a:srgbClr val="1C9397"/>
                </a:solidFill>
                <a:latin typeface="Lato"/>
                <a:cs typeface="Lato"/>
              </a:rPr>
              <a:t>SOFT</a:t>
            </a:r>
            <a:r>
              <a:rPr sz="1400" b="1" spc="-100" dirty="0">
                <a:solidFill>
                  <a:srgbClr val="1C9397"/>
                </a:solidFill>
                <a:latin typeface="Lato"/>
                <a:cs typeface="Lato"/>
              </a:rPr>
              <a:t>W</a:t>
            </a:r>
            <a:r>
              <a:rPr sz="1400" b="1" spc="10" dirty="0">
                <a:solidFill>
                  <a:srgbClr val="1C9397"/>
                </a:solidFill>
                <a:latin typeface="Lato"/>
                <a:cs typeface="Lato"/>
              </a:rPr>
              <a:t>ARE</a:t>
            </a:r>
            <a:endParaRPr sz="1400">
              <a:latin typeface="Lato"/>
              <a:cs typeface="Lato"/>
            </a:endParaRPr>
          </a:p>
        </p:txBody>
      </p:sp>
      <p:sp>
        <p:nvSpPr>
          <p:cNvPr id="52" name="object 29"/>
          <p:cNvSpPr txBox="1"/>
          <p:nvPr/>
        </p:nvSpPr>
        <p:spPr>
          <a:xfrm>
            <a:off x="8962351" y="2605843"/>
            <a:ext cx="85216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10" dirty="0">
                <a:latin typeface="Lato"/>
                <a:cs typeface="Lato"/>
              </a:rPr>
              <a:t>Rafal </a:t>
            </a:r>
            <a:r>
              <a:rPr sz="900" b="1" spc="5" dirty="0">
                <a:latin typeface="Lato"/>
                <a:cs typeface="Lato"/>
              </a:rPr>
              <a:t>Janik,</a:t>
            </a:r>
            <a:r>
              <a:rPr sz="900" b="1" spc="-165" dirty="0">
                <a:latin typeface="Lato"/>
                <a:cs typeface="Lato"/>
              </a:rPr>
              <a:t> </a:t>
            </a:r>
            <a:r>
              <a:rPr sz="900" b="1" spc="-10" dirty="0">
                <a:latin typeface="Lato"/>
                <a:cs typeface="Lato"/>
              </a:rPr>
              <a:t>MSc</a:t>
            </a:r>
            <a:endParaRPr sz="900">
              <a:latin typeface="Lato"/>
              <a:cs typeface="Lato"/>
            </a:endParaRPr>
          </a:p>
        </p:txBody>
      </p:sp>
      <p:sp>
        <p:nvSpPr>
          <p:cNvPr id="53" name="object 30"/>
          <p:cNvSpPr txBox="1"/>
          <p:nvPr/>
        </p:nvSpPr>
        <p:spPr>
          <a:xfrm>
            <a:off x="9071365" y="1371905"/>
            <a:ext cx="6337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C9397"/>
                </a:solidFill>
                <a:latin typeface="Lato"/>
                <a:cs typeface="Lato"/>
              </a:rPr>
              <a:t>C</a:t>
            </a:r>
            <a:r>
              <a:rPr sz="1400" b="1" spc="-60" dirty="0">
                <a:solidFill>
                  <a:srgbClr val="1C9397"/>
                </a:solidFill>
                <a:latin typeface="Lato"/>
                <a:cs typeface="Lato"/>
              </a:rPr>
              <a:t>L</a:t>
            </a:r>
            <a:r>
              <a:rPr sz="1400" b="1" spc="-25" dirty="0">
                <a:solidFill>
                  <a:srgbClr val="1C9397"/>
                </a:solidFill>
                <a:latin typeface="Lato"/>
                <a:cs typeface="Lato"/>
              </a:rPr>
              <a:t>OUD</a:t>
            </a:r>
            <a:endParaRPr sz="1400">
              <a:latin typeface="Lato"/>
              <a:cs typeface="Lato"/>
            </a:endParaRPr>
          </a:p>
        </p:txBody>
      </p:sp>
      <p:sp>
        <p:nvSpPr>
          <p:cNvPr id="54" name="object 31"/>
          <p:cNvSpPr txBox="1"/>
          <p:nvPr/>
        </p:nvSpPr>
        <p:spPr>
          <a:xfrm>
            <a:off x="7404635" y="2605843"/>
            <a:ext cx="8077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5" dirty="0">
                <a:latin typeface="Lato"/>
                <a:cs typeface="Lato"/>
              </a:rPr>
              <a:t>Ish </a:t>
            </a:r>
            <a:r>
              <a:rPr sz="900" b="1" spc="-5" dirty="0">
                <a:latin typeface="Lato"/>
                <a:cs typeface="Lato"/>
              </a:rPr>
              <a:t>Dhand,</a:t>
            </a:r>
            <a:r>
              <a:rPr sz="900" b="1" spc="-155" dirty="0">
                <a:latin typeface="Lato"/>
                <a:cs typeface="Lato"/>
              </a:rPr>
              <a:t> </a:t>
            </a:r>
            <a:r>
              <a:rPr sz="900" b="1" spc="-5" dirty="0">
                <a:latin typeface="Lato"/>
                <a:cs typeface="Lato"/>
              </a:rPr>
              <a:t>PhD</a:t>
            </a:r>
            <a:endParaRPr sz="900">
              <a:latin typeface="Lato"/>
              <a:cs typeface="Lato"/>
            </a:endParaRPr>
          </a:p>
        </p:txBody>
      </p:sp>
      <p:sp>
        <p:nvSpPr>
          <p:cNvPr id="55" name="object 32"/>
          <p:cNvSpPr txBox="1"/>
          <p:nvPr/>
        </p:nvSpPr>
        <p:spPr>
          <a:xfrm>
            <a:off x="7132302" y="1371896"/>
            <a:ext cx="13531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C9397"/>
                </a:solidFill>
                <a:latin typeface="Lato"/>
                <a:cs typeface="Lato"/>
              </a:rPr>
              <a:t>ARCHITECTURE</a:t>
            </a:r>
            <a:endParaRPr sz="1400">
              <a:latin typeface="Lato"/>
              <a:cs typeface="Lato"/>
            </a:endParaRPr>
          </a:p>
        </p:txBody>
      </p:sp>
      <p:sp>
        <p:nvSpPr>
          <p:cNvPr id="118" name="object 79"/>
          <p:cNvSpPr txBox="1"/>
          <p:nvPr/>
        </p:nvSpPr>
        <p:spPr>
          <a:xfrm>
            <a:off x="130308" y="3132563"/>
            <a:ext cx="3714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1C9397"/>
                </a:solidFill>
                <a:latin typeface="Lato"/>
                <a:cs typeface="Lato"/>
              </a:rPr>
              <a:t>Team:</a:t>
            </a:r>
            <a:r>
              <a:rPr sz="1400" b="1" spc="-85" dirty="0">
                <a:solidFill>
                  <a:srgbClr val="1C9397"/>
                </a:solidFill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60+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people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65" dirty="0">
                <a:latin typeface="Lato"/>
                <a:cs typeface="Lato"/>
              </a:rPr>
              <a:t>|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40+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PhDs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65" dirty="0">
                <a:latin typeface="Lato"/>
                <a:cs typeface="Lato"/>
              </a:rPr>
              <a:t>|</a:t>
            </a:r>
            <a:r>
              <a:rPr sz="1400" spc="-10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15+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nationalities</a:t>
            </a:r>
            <a:endParaRPr sz="1400" dirty="0">
              <a:latin typeface="Lato"/>
              <a:cs typeface="Lato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602" y="3561990"/>
            <a:ext cx="11614796" cy="242536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762922" y="255143"/>
            <a:ext cx="86661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b="1" dirty="0">
                <a:solidFill>
                  <a:srgbClr val="333333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Xanadu Quantum Technologies Inc.</a:t>
            </a:r>
            <a:endParaRPr lang="ja-JP" altLang="en-US" sz="3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5920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/>
          <p:cNvSpPr/>
          <p:nvPr/>
        </p:nvSpPr>
        <p:spPr>
          <a:xfrm>
            <a:off x="883919" y="1956363"/>
            <a:ext cx="10424161" cy="1043600"/>
          </a:xfrm>
          <a:prstGeom prst="roundRect">
            <a:avLst>
              <a:gd name="adj" fmla="val 1470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7759659" y="1110595"/>
            <a:ext cx="2429692" cy="59218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Xanadu</a:t>
            </a:r>
            <a:endParaRPr kumimoji="1" lang="ja-JP" altLang="en-US" sz="32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2706864" y="1110595"/>
            <a:ext cx="2429693" cy="592183"/>
          </a:xfrm>
          <a:prstGeom prst="roundRect">
            <a:avLst>
              <a:gd name="adj" fmla="val 50000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Grid</a:t>
            </a:r>
            <a:endParaRPr kumimoji="1" lang="ja-JP" altLang="en-US" sz="32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0" y="23538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lang="en-US" altLang="ja-JP" sz="24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Ai</a:t>
            </a:r>
            <a:r>
              <a:rPr lang="ja-JP" altLang="en-US" sz="24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＆量子</a:t>
            </a:r>
            <a:r>
              <a:rPr lang="en-US" altLang="ja-JP" sz="24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DX</a:t>
            </a:r>
            <a:r>
              <a:rPr lang="ja-JP" altLang="en-US" sz="24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」への</a:t>
            </a:r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取組</a:t>
            </a:r>
            <a:r>
              <a:rPr lang="ja-JP" altLang="en-US" sz="24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において総合力発揮が可能な連携の構築</a:t>
            </a:r>
            <a:endParaRPr kumimoji="1" lang="ja-JP" altLang="en-US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83920" y="2013915"/>
            <a:ext cx="521208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人工知能開発プラットフォーム</a:t>
            </a:r>
            <a:endParaRPr kumimoji="1" lang="en-US" altLang="ja-JP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dirty="0" err="1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ReNom</a:t>
            </a:r>
            <a:endParaRPr lang="en-US" altLang="ja-JP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endParaRPr lang="en-US" altLang="ja-JP" sz="5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画像</a:t>
            </a:r>
            <a:r>
              <a:rPr lang="ja-JP" altLang="en-US" sz="1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認識、機械学習、深層強化学習、位相幾何分析、回帰モデル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0" name="角丸四角形 59"/>
          <p:cNvSpPr/>
          <p:nvPr/>
        </p:nvSpPr>
        <p:spPr>
          <a:xfrm>
            <a:off x="883919" y="3310698"/>
            <a:ext cx="10424161" cy="1361766"/>
          </a:xfrm>
          <a:prstGeom prst="roundRect">
            <a:avLst>
              <a:gd name="adj" fmla="val 1470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角丸四角形 60"/>
          <p:cNvSpPr/>
          <p:nvPr/>
        </p:nvSpPr>
        <p:spPr>
          <a:xfrm>
            <a:off x="872489" y="4998219"/>
            <a:ext cx="10424161" cy="1352231"/>
          </a:xfrm>
          <a:prstGeom prst="roundRect">
            <a:avLst>
              <a:gd name="adj" fmla="val 1470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7511465" y="2158019"/>
            <a:ext cx="2926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人工知能　</a:t>
            </a:r>
            <a:r>
              <a:rPr kumimoji="1" lang="en-US" altLang="ja-JP" sz="2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Tool</a:t>
            </a:r>
            <a:r>
              <a:rPr kumimoji="1" lang="ja-JP" altLang="en-US" sz="2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2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Kit</a:t>
            </a:r>
          </a:p>
          <a:p>
            <a:pPr algn="ctr"/>
            <a:r>
              <a:rPr lang="en-US" altLang="ja-JP" sz="2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Silver </a:t>
            </a:r>
            <a:r>
              <a:rPr lang="en-US" altLang="ja-JP" sz="2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Hammer</a:t>
            </a:r>
            <a:endParaRPr kumimoji="1" lang="ja-JP" altLang="en-US" sz="2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090483" y="6457890"/>
            <a:ext cx="4011034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sz="2000" b="1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Quantum Photonic Hardware</a:t>
            </a:r>
            <a:endParaRPr lang="ja-JP" altLang="en-US" sz="2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35706" y="5830007"/>
            <a:ext cx="30062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Quantum Computing</a:t>
            </a:r>
            <a:endParaRPr lang="ja-JP" altLang="en-US" sz="2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5" name="正方形/長方形 64"/>
          <p:cNvSpPr/>
          <p:nvPr/>
        </p:nvSpPr>
        <p:spPr>
          <a:xfrm>
            <a:off x="3921711" y="5850050"/>
            <a:ext cx="42861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Quantum</a:t>
            </a:r>
            <a:r>
              <a:rPr lang="ja-JP" altLang="en-US" sz="2000" b="1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2000" b="1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Communication</a:t>
            </a:r>
            <a:endParaRPr lang="ja-JP" altLang="en-US" sz="2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872489" y="5843542"/>
            <a:ext cx="32308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Quantum Sensing</a:t>
            </a:r>
            <a:endParaRPr lang="ja-JP" altLang="en-US" sz="2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983480" y="4267274"/>
            <a:ext cx="2814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00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Machine Learning</a:t>
            </a:r>
            <a:endParaRPr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1044660" y="5201182"/>
            <a:ext cx="3093889" cy="59289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Gaussian Boson Sampling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1" name="角丸四角形 70"/>
          <p:cNvSpPr/>
          <p:nvPr/>
        </p:nvSpPr>
        <p:spPr>
          <a:xfrm>
            <a:off x="4517831" y="5201416"/>
            <a:ext cx="3093889" cy="59289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QRNG</a:t>
            </a:r>
            <a:r>
              <a:rPr kumimoji="1" lang="ja-JP" altLang="en-US" dirty="0" smtClean="0">
                <a:solidFill>
                  <a:schemeClr val="tx1"/>
                </a:solidFill>
              </a:rPr>
              <a:t>／</a:t>
            </a:r>
            <a:r>
              <a:rPr kumimoji="1" lang="en-US" altLang="ja-JP" dirty="0" smtClean="0">
                <a:solidFill>
                  <a:schemeClr val="tx1"/>
                </a:solidFill>
              </a:rPr>
              <a:t>QKD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3" name="角丸四角形 72"/>
          <p:cNvSpPr/>
          <p:nvPr/>
        </p:nvSpPr>
        <p:spPr>
          <a:xfrm>
            <a:off x="7935706" y="5207690"/>
            <a:ext cx="3093889" cy="59289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Photon </a:t>
            </a:r>
            <a:r>
              <a:rPr kumimoji="1" lang="en-US" altLang="ja-JP" dirty="0" err="1" smtClean="0">
                <a:solidFill>
                  <a:schemeClr val="tx1"/>
                </a:solidFill>
              </a:rPr>
              <a:t>Detctor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4" name="角丸四角形 73"/>
          <p:cNvSpPr/>
          <p:nvPr/>
        </p:nvSpPr>
        <p:spPr>
          <a:xfrm>
            <a:off x="6557777" y="3606976"/>
            <a:ext cx="1731250" cy="59289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Penny Lane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5" name="角丸四角形 74"/>
          <p:cNvSpPr/>
          <p:nvPr/>
        </p:nvSpPr>
        <p:spPr>
          <a:xfrm>
            <a:off x="8469630" y="3606976"/>
            <a:ext cx="2685695" cy="59289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</a:rPr>
              <a:t>Xanadu Quantum</a:t>
            </a:r>
          </a:p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Cloud </a:t>
            </a:r>
            <a:r>
              <a:rPr kumimoji="1" lang="ja-JP" altLang="en-US" dirty="0" smtClean="0">
                <a:solidFill>
                  <a:schemeClr val="tx1"/>
                </a:solidFill>
              </a:rPr>
              <a:t>（</a:t>
            </a:r>
            <a:r>
              <a:rPr kumimoji="1" lang="en-US" altLang="ja-JP" dirty="0" smtClean="0">
                <a:solidFill>
                  <a:schemeClr val="tx1"/>
                </a:solidFill>
              </a:rPr>
              <a:t>XQC</a:t>
            </a:r>
            <a:r>
              <a:rPr kumimoji="1" lang="ja-JP" altLang="en-US" dirty="0" smtClean="0">
                <a:solidFill>
                  <a:schemeClr val="tx1"/>
                </a:solidFill>
              </a:rPr>
              <a:t>）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8224765" y="4251502"/>
            <a:ext cx="3083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Simulation &amp; Cloud</a:t>
            </a:r>
            <a:endParaRPr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1" name="角丸四角形 80"/>
          <p:cNvSpPr/>
          <p:nvPr/>
        </p:nvSpPr>
        <p:spPr>
          <a:xfrm>
            <a:off x="1044000" y="3612907"/>
            <a:ext cx="1620359" cy="59289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ReNom</a:t>
            </a:r>
            <a:r>
              <a:rPr kumimoji="1" lang="en-US" altLang="ja-JP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dirty="0" err="1" smtClean="0">
                <a:solidFill>
                  <a:schemeClr val="tx1"/>
                </a:solidFill>
              </a:rPr>
              <a:t>Qphi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3" name="角丸四角形 82"/>
          <p:cNvSpPr/>
          <p:nvPr/>
        </p:nvSpPr>
        <p:spPr>
          <a:xfrm>
            <a:off x="2770847" y="3609495"/>
            <a:ext cx="1879480" cy="59289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ReNom</a:t>
            </a:r>
            <a:r>
              <a:rPr kumimoji="1" lang="en-US" altLang="ja-JP" dirty="0" smtClean="0">
                <a:solidFill>
                  <a:schemeClr val="tx1"/>
                </a:solidFill>
              </a:rPr>
              <a:t> QOA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4" name="角丸四角形 83"/>
          <p:cNvSpPr/>
          <p:nvPr/>
        </p:nvSpPr>
        <p:spPr>
          <a:xfrm>
            <a:off x="4756815" y="3609495"/>
            <a:ext cx="1620359" cy="59289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ReNom</a:t>
            </a:r>
            <a:r>
              <a:rPr kumimoji="1" lang="en-US" altLang="ja-JP" dirty="0" smtClean="0">
                <a:solidFill>
                  <a:schemeClr val="tx1"/>
                </a:solidFill>
              </a:rPr>
              <a:t> QML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2614697" y="4258323"/>
            <a:ext cx="2121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00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 </a:t>
            </a:r>
            <a:r>
              <a:rPr lang="en-US" altLang="ja-JP" b="1" dirty="0" err="1" smtClean="0">
                <a:solidFill>
                  <a:srgbClr val="00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Optimaization</a:t>
            </a:r>
            <a:endParaRPr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6" name="正方形/長方形 85"/>
          <p:cNvSpPr/>
          <p:nvPr/>
        </p:nvSpPr>
        <p:spPr>
          <a:xfrm>
            <a:off x="719191" y="4247144"/>
            <a:ext cx="2121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00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</a:t>
            </a:r>
            <a:r>
              <a:rPr lang="ja-JP" altLang="en-US" b="1" dirty="0">
                <a:solidFill>
                  <a:srgbClr val="00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b="1" dirty="0" smtClean="0">
                <a:solidFill>
                  <a:srgbClr val="00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Physics</a:t>
            </a:r>
            <a:endParaRPr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1489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ザナドゥペニーレーン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1533525"/>
            <a:ext cx="76200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49630" y="5428179"/>
            <a:ext cx="104927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 err="1" smtClean="0">
                <a:solidFill>
                  <a:srgbClr val="E15A48"/>
                </a:solidFill>
                <a:latin typeface="Meiryo UI" panose="020B0604030504040204" pitchFamily="50" charset="-128"/>
                <a:ea typeface="Meiryo UI" panose="020B0604030504040204" pitchFamily="50" charset="-128"/>
                <a:hlinkClick r:id="rId3"/>
              </a:rPr>
              <a:t>PennyLane</a:t>
            </a:r>
            <a:r>
              <a:rPr lang="ja-JP" altLang="en-US" sz="1600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en-US" sz="1600" dirty="0" smtClean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は量子</a:t>
            </a:r>
            <a:r>
              <a:rPr lang="ja-JP" altLang="en-US" sz="1600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機械学習＆ハイブリッド量子古典計算の最適化のため</a:t>
            </a:r>
            <a:r>
              <a:rPr lang="ja-JP" altLang="en-US" sz="1600" dirty="0" smtClean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のソフトウェア。</a:t>
            </a:r>
            <a:endParaRPr lang="en-US" altLang="ja-JP" sz="1600" dirty="0" smtClean="0">
              <a:solidFill>
                <a:srgbClr val="444444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1600" dirty="0" err="1" smtClean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PennyLane-Cirq</a:t>
            </a:r>
            <a:r>
              <a:rPr lang="ja-JP" altLang="en-US" sz="1600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プラグインを経由して</a:t>
            </a:r>
            <a:r>
              <a:rPr lang="en-US" altLang="ja-JP" sz="1600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Google</a:t>
            </a:r>
            <a:r>
              <a:rPr lang="ja-JP" altLang="en-US" sz="1600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lang="en-US" altLang="ja-JP" sz="1600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AI </a:t>
            </a:r>
            <a:r>
              <a:rPr lang="en-US" altLang="ja-JP" sz="1600" dirty="0" err="1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Cirq</a:t>
            </a:r>
            <a:r>
              <a:rPr lang="ja-JP" altLang="en-US" sz="1600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</a:t>
            </a:r>
            <a:r>
              <a:rPr lang="ja-JP" altLang="en-US" sz="1600" dirty="0" smtClean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サポート。</a:t>
            </a:r>
            <a:endParaRPr lang="ja-JP" altLang="en-US" sz="1600" dirty="0">
              <a:solidFill>
                <a:srgbClr val="444444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1600" dirty="0" err="1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Cirq</a:t>
            </a:r>
            <a:r>
              <a:rPr lang="ja-JP" altLang="en-US" sz="1600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は、</a:t>
            </a:r>
            <a:r>
              <a:rPr lang="en-US" altLang="ja-JP" sz="1600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Noisy Intermediate Scale Quantum</a:t>
            </a:r>
            <a:r>
              <a:rPr lang="ja-JP" altLang="en-US" sz="1600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1600" dirty="0">
                <a:solidFill>
                  <a:srgbClr val="E15A48"/>
                </a:solidFill>
                <a:latin typeface="Meiryo UI" panose="020B0604030504040204" pitchFamily="50" charset="-128"/>
                <a:ea typeface="Meiryo UI" panose="020B0604030504040204" pitchFamily="50" charset="-128"/>
                <a:hlinkClick r:id="rId4"/>
              </a:rPr>
              <a:t>NISQ</a:t>
            </a:r>
            <a:r>
              <a:rPr lang="ja-JP" altLang="en-US" sz="1600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）コンピュータ用の</a:t>
            </a:r>
            <a:r>
              <a:rPr lang="ja-JP" altLang="en-US" sz="1600" dirty="0" smtClean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オープンソースフレームワーク。</a:t>
            </a:r>
            <a:endParaRPr lang="ja-JP" altLang="en-US" sz="1600" dirty="0">
              <a:solidFill>
                <a:srgbClr val="444444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1600" dirty="0" err="1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Cirq</a:t>
            </a:r>
            <a:r>
              <a:rPr lang="ja-JP" altLang="en-US" sz="1600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シミュレーションを</a:t>
            </a:r>
            <a:r>
              <a:rPr lang="en-US" altLang="ja-JP" sz="1600" dirty="0" err="1">
                <a:solidFill>
                  <a:srgbClr val="E15A48"/>
                </a:solidFill>
                <a:latin typeface="Meiryo UI" panose="020B0604030504040204" pitchFamily="50" charset="-128"/>
                <a:ea typeface="Meiryo UI" panose="020B0604030504040204" pitchFamily="50" charset="-128"/>
                <a:hlinkClick r:id="rId5"/>
              </a:rPr>
              <a:t>Qiskit</a:t>
            </a:r>
            <a:r>
              <a:rPr lang="ja-JP" altLang="en-US" sz="1600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および</a:t>
            </a:r>
            <a:r>
              <a:rPr lang="en-US" altLang="ja-JP" sz="1600" dirty="0" err="1">
                <a:solidFill>
                  <a:srgbClr val="E15A48"/>
                </a:solidFill>
                <a:latin typeface="Meiryo UI" panose="020B0604030504040204" pitchFamily="50" charset="-128"/>
                <a:ea typeface="Meiryo UI" panose="020B0604030504040204" pitchFamily="50" charset="-128"/>
                <a:hlinkClick r:id="rId5"/>
              </a:rPr>
              <a:t>Rigetti</a:t>
            </a:r>
            <a:r>
              <a:rPr lang="ja-JP" altLang="en-US" sz="1600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 </a:t>
            </a:r>
            <a:r>
              <a:rPr lang="en-US" altLang="ja-JP" sz="1600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Computing</a:t>
            </a:r>
            <a:r>
              <a:rPr lang="ja-JP" altLang="en-US" sz="1600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lang="en-US" altLang="ja-JP" sz="1600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Forest</a:t>
            </a:r>
            <a:r>
              <a:rPr lang="ja-JP" altLang="en-US" sz="1600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と組み合わせ、</a:t>
            </a:r>
            <a:r>
              <a:rPr lang="en-US" altLang="ja-JP" sz="1600" dirty="0" err="1">
                <a:solidFill>
                  <a:srgbClr val="E15A48"/>
                </a:solidFill>
                <a:latin typeface="Meiryo UI" panose="020B0604030504040204" pitchFamily="50" charset="-128"/>
                <a:ea typeface="Meiryo UI" panose="020B0604030504040204" pitchFamily="50" charset="-128"/>
                <a:hlinkClick r:id="rId5"/>
              </a:rPr>
              <a:t>Tensorflow</a:t>
            </a:r>
            <a:r>
              <a:rPr lang="ja-JP" altLang="en-US" sz="1600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または</a:t>
            </a:r>
            <a:r>
              <a:rPr lang="en-US" altLang="ja-JP" sz="1600" dirty="0" err="1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PyTorch</a:t>
            </a:r>
            <a:r>
              <a:rPr lang="ja-JP" altLang="en-US" sz="1600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を使用して</a:t>
            </a:r>
            <a:r>
              <a:rPr lang="ja-JP" altLang="en-US" sz="1600" dirty="0" smtClean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ハイブリッド・アルゴリズム</a:t>
            </a:r>
            <a:r>
              <a:rPr lang="ja-JP" altLang="en-US" sz="1600" dirty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全体を</a:t>
            </a:r>
            <a:r>
              <a:rPr lang="ja-JP" altLang="en-US" sz="1600" dirty="0" smtClean="0">
                <a:solidFill>
                  <a:srgbClr val="444444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最適化。</a:t>
            </a:r>
            <a:endParaRPr lang="ja-JP" altLang="en-US" sz="1600" b="0" i="0" dirty="0">
              <a:solidFill>
                <a:srgbClr val="444444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0050" y="712466"/>
            <a:ext cx="1219200" cy="1038225"/>
          </a:xfrm>
          <a:prstGeom prst="rect">
            <a:avLst/>
          </a:prstGeom>
        </p:spPr>
      </p:pic>
      <p:grpSp>
        <p:nvGrpSpPr>
          <p:cNvPr id="5" name="グループ化 4"/>
          <p:cNvGrpSpPr/>
          <p:nvPr/>
        </p:nvGrpSpPr>
        <p:grpSpPr>
          <a:xfrm>
            <a:off x="3135447" y="197282"/>
            <a:ext cx="2068830" cy="411480"/>
            <a:chOff x="2457450" y="502920"/>
            <a:chExt cx="2068830" cy="411480"/>
          </a:xfrm>
        </p:grpSpPr>
        <p:sp>
          <p:nvSpPr>
            <p:cNvPr id="4" name="角丸四角形 3"/>
            <p:cNvSpPr/>
            <p:nvPr/>
          </p:nvSpPr>
          <p:spPr>
            <a:xfrm>
              <a:off x="2457450" y="502920"/>
              <a:ext cx="2068830" cy="411480"/>
            </a:xfrm>
            <a:prstGeom prst="roundRect">
              <a:avLst>
                <a:gd name="adj" fmla="val 3636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52" name="Picture 4" descr="GRI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9365" y="611922"/>
              <a:ext cx="1905000" cy="209550"/>
            </a:xfrm>
            <a:prstGeom prst="rect">
              <a:avLst/>
            </a:prstGeom>
            <a:solidFill>
              <a:schemeClr val="tx1"/>
            </a:solidFill>
          </p:spPr>
        </p:pic>
      </p:grpSp>
      <p:sp>
        <p:nvSpPr>
          <p:cNvPr id="6" name="テキスト ボックス 5"/>
          <p:cNvSpPr txBox="1"/>
          <p:nvPr/>
        </p:nvSpPr>
        <p:spPr>
          <a:xfrm rot="21030968">
            <a:off x="3820419" y="1077196"/>
            <a:ext cx="940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 err="1" smtClean="0"/>
              <a:t>ReNom</a:t>
            </a:r>
            <a:endParaRPr kumimoji="1" lang="ja-JP" altLang="en-US" sz="1200" b="1" dirty="0"/>
          </a:p>
        </p:txBody>
      </p:sp>
      <p:pic>
        <p:nvPicPr>
          <p:cNvPr id="2054" name="Picture 6" descr="Xanad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239" y="610361"/>
            <a:ext cx="2209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矢印コネクタ 7"/>
          <p:cNvCxnSpPr>
            <a:stCxn id="2054" idx="2"/>
          </p:cNvCxnSpPr>
          <p:nvPr/>
        </p:nvCxnSpPr>
        <p:spPr>
          <a:xfrm flipH="1">
            <a:off x="6355080" y="915162"/>
            <a:ext cx="1760059" cy="1142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2054" idx="2"/>
          </p:cNvCxnSpPr>
          <p:nvPr/>
        </p:nvCxnSpPr>
        <p:spPr>
          <a:xfrm flipH="1">
            <a:off x="6138068" y="915162"/>
            <a:ext cx="1977071" cy="234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2" descr="https://www.xanadu.ai/wp-content/themes/xanadu/images/home/home-one@2x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44" y="136760"/>
            <a:ext cx="2100232" cy="210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817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cdn-images-1.medium.com/max/1000/0*51Z2Z8OuB1jALk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595"/>
            <a:ext cx="12192000" cy="610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object 5"/>
          <p:cNvSpPr/>
          <p:nvPr/>
        </p:nvSpPr>
        <p:spPr>
          <a:xfrm>
            <a:off x="1394460" y="1337309"/>
            <a:ext cx="8823960" cy="52283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2"/>
          <p:cNvSpPr/>
          <p:nvPr/>
        </p:nvSpPr>
        <p:spPr>
          <a:xfrm>
            <a:off x="3670231" y="77931"/>
            <a:ext cx="4645798" cy="295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9"/>
          <p:cNvSpPr/>
          <p:nvPr/>
        </p:nvSpPr>
        <p:spPr>
          <a:xfrm>
            <a:off x="4650105" y="447581"/>
            <a:ext cx="2686050" cy="221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259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2"/>
          <p:cNvSpPr/>
          <p:nvPr/>
        </p:nvSpPr>
        <p:spPr>
          <a:xfrm>
            <a:off x="3697742" y="4099891"/>
            <a:ext cx="3965741" cy="1529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"/>
          <p:cNvSpPr txBox="1"/>
          <p:nvPr/>
        </p:nvSpPr>
        <p:spPr>
          <a:xfrm>
            <a:off x="5173204" y="4433526"/>
            <a:ext cx="1015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45" dirty="0">
                <a:solidFill>
                  <a:srgbClr val="FFFFFF"/>
                </a:solidFill>
                <a:latin typeface="Lato Black"/>
                <a:cs typeface="Lato Black"/>
              </a:rPr>
              <a:t>QPU</a:t>
            </a:r>
            <a:endParaRPr sz="3600" dirty="0">
              <a:latin typeface="Lato Black"/>
              <a:cs typeface="Lato Black"/>
            </a:endParaRPr>
          </a:p>
        </p:txBody>
      </p:sp>
      <p:sp>
        <p:nvSpPr>
          <p:cNvPr id="47" name="object 4"/>
          <p:cNvSpPr txBox="1"/>
          <p:nvPr/>
        </p:nvSpPr>
        <p:spPr>
          <a:xfrm>
            <a:off x="4339095" y="4996136"/>
            <a:ext cx="26841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b="1" spc="15" dirty="0">
                <a:solidFill>
                  <a:srgbClr val="FFFFFF"/>
                </a:solidFill>
                <a:latin typeface="Lato Black"/>
                <a:cs typeface="Lato Black"/>
              </a:rPr>
              <a:t>Xanadu’s </a:t>
            </a:r>
            <a:r>
              <a:rPr sz="1600" b="1" spc="5" dirty="0">
                <a:solidFill>
                  <a:srgbClr val="FFFFFF"/>
                </a:solidFill>
                <a:latin typeface="Lato Black"/>
                <a:cs typeface="Lato Black"/>
              </a:rPr>
              <a:t>1</a:t>
            </a:r>
            <a:r>
              <a:rPr sz="1575" b="1" spc="7" baseline="31746" dirty="0">
                <a:solidFill>
                  <a:srgbClr val="FFFFFF"/>
                </a:solidFill>
                <a:latin typeface="Lato Black"/>
                <a:cs typeface="Lato Black"/>
              </a:rPr>
              <a:t>st </a:t>
            </a:r>
            <a:r>
              <a:rPr sz="1600" b="1" spc="10" dirty="0">
                <a:solidFill>
                  <a:srgbClr val="FFFFFF"/>
                </a:solidFill>
                <a:latin typeface="Lato Black"/>
                <a:cs typeface="Lato Black"/>
              </a:rPr>
              <a:t>generation</a:t>
            </a:r>
            <a:r>
              <a:rPr sz="1600" b="1" spc="-105" dirty="0">
                <a:solidFill>
                  <a:srgbClr val="FFFFFF"/>
                </a:solidFill>
                <a:latin typeface="Lato Black"/>
                <a:cs typeface="Lato Black"/>
              </a:rPr>
              <a:t> </a:t>
            </a:r>
            <a:r>
              <a:rPr sz="1600" b="1" spc="10" dirty="0">
                <a:solidFill>
                  <a:srgbClr val="FFFFFF"/>
                </a:solidFill>
                <a:latin typeface="Lato Black"/>
                <a:cs typeface="Lato Black"/>
              </a:rPr>
              <a:t>chip</a:t>
            </a:r>
            <a:endParaRPr sz="1600">
              <a:latin typeface="Lato Black"/>
              <a:cs typeface="Lato Black"/>
            </a:endParaRPr>
          </a:p>
        </p:txBody>
      </p:sp>
      <p:grpSp>
        <p:nvGrpSpPr>
          <p:cNvPr id="50" name="object 5"/>
          <p:cNvGrpSpPr/>
          <p:nvPr/>
        </p:nvGrpSpPr>
        <p:grpSpPr>
          <a:xfrm>
            <a:off x="1348272" y="1601551"/>
            <a:ext cx="9946005" cy="936625"/>
            <a:chOff x="1348272" y="1601551"/>
            <a:chExt cx="9946005" cy="936625"/>
          </a:xfrm>
        </p:grpSpPr>
        <p:sp>
          <p:nvSpPr>
            <p:cNvPr id="51" name="object 6"/>
            <p:cNvSpPr/>
            <p:nvPr/>
          </p:nvSpPr>
          <p:spPr>
            <a:xfrm>
              <a:off x="1348272" y="1601551"/>
              <a:ext cx="1638994" cy="9365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7"/>
            <p:cNvSpPr/>
            <p:nvPr/>
          </p:nvSpPr>
          <p:spPr>
            <a:xfrm>
              <a:off x="7124735" y="1727913"/>
              <a:ext cx="4154804" cy="683895"/>
            </a:xfrm>
            <a:custGeom>
              <a:avLst/>
              <a:gdLst/>
              <a:ahLst/>
              <a:cxnLst/>
              <a:rect l="l" t="t" r="r" b="b"/>
              <a:pathLst>
                <a:path w="4154804" h="683894">
                  <a:moveTo>
                    <a:pt x="4078441" y="683698"/>
                  </a:moveTo>
                  <a:lnTo>
                    <a:pt x="76249" y="683698"/>
                  </a:lnTo>
                  <a:lnTo>
                    <a:pt x="46574" y="677707"/>
                  </a:lnTo>
                  <a:lnTo>
                    <a:pt x="22337" y="661367"/>
                  </a:lnTo>
                  <a:lnTo>
                    <a:pt x="5993" y="637132"/>
                  </a:lnTo>
                  <a:lnTo>
                    <a:pt x="0" y="607453"/>
                  </a:lnTo>
                  <a:lnTo>
                    <a:pt x="0" y="76247"/>
                  </a:lnTo>
                  <a:lnTo>
                    <a:pt x="5993" y="46568"/>
                  </a:lnTo>
                  <a:lnTo>
                    <a:pt x="22337" y="22332"/>
                  </a:lnTo>
                  <a:lnTo>
                    <a:pt x="46574" y="5991"/>
                  </a:lnTo>
                  <a:lnTo>
                    <a:pt x="76249" y="0"/>
                  </a:lnTo>
                  <a:lnTo>
                    <a:pt x="4078441" y="0"/>
                  </a:lnTo>
                  <a:lnTo>
                    <a:pt x="4120752" y="12810"/>
                  </a:lnTo>
                  <a:lnTo>
                    <a:pt x="4148891" y="47068"/>
                  </a:lnTo>
                  <a:lnTo>
                    <a:pt x="4154691" y="76247"/>
                  </a:lnTo>
                  <a:lnTo>
                    <a:pt x="4154691" y="607453"/>
                  </a:lnTo>
                  <a:lnTo>
                    <a:pt x="4148701" y="637132"/>
                  </a:lnTo>
                  <a:lnTo>
                    <a:pt x="4132363" y="661367"/>
                  </a:lnTo>
                  <a:lnTo>
                    <a:pt x="4108127" y="677707"/>
                  </a:lnTo>
                  <a:lnTo>
                    <a:pt x="4078441" y="6836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8"/>
            <p:cNvSpPr/>
            <p:nvPr/>
          </p:nvSpPr>
          <p:spPr>
            <a:xfrm>
              <a:off x="7124735" y="1727913"/>
              <a:ext cx="4154804" cy="683895"/>
            </a:xfrm>
            <a:custGeom>
              <a:avLst/>
              <a:gdLst/>
              <a:ahLst/>
              <a:cxnLst/>
              <a:rect l="l" t="t" r="r" b="b"/>
              <a:pathLst>
                <a:path w="4154804" h="683894">
                  <a:moveTo>
                    <a:pt x="0" y="76247"/>
                  </a:moveTo>
                  <a:lnTo>
                    <a:pt x="5993" y="46568"/>
                  </a:lnTo>
                  <a:lnTo>
                    <a:pt x="22337" y="22332"/>
                  </a:lnTo>
                  <a:lnTo>
                    <a:pt x="46574" y="5991"/>
                  </a:lnTo>
                  <a:lnTo>
                    <a:pt x="76249" y="0"/>
                  </a:lnTo>
                  <a:lnTo>
                    <a:pt x="4078441" y="0"/>
                  </a:lnTo>
                  <a:lnTo>
                    <a:pt x="4120752" y="12810"/>
                  </a:lnTo>
                  <a:lnTo>
                    <a:pt x="4148891" y="47068"/>
                  </a:lnTo>
                  <a:lnTo>
                    <a:pt x="4154691" y="76247"/>
                  </a:lnTo>
                  <a:lnTo>
                    <a:pt x="4154691" y="607453"/>
                  </a:lnTo>
                  <a:lnTo>
                    <a:pt x="4148701" y="637132"/>
                  </a:lnTo>
                  <a:lnTo>
                    <a:pt x="4132363" y="661367"/>
                  </a:lnTo>
                  <a:lnTo>
                    <a:pt x="4108127" y="677707"/>
                  </a:lnTo>
                  <a:lnTo>
                    <a:pt x="4078441" y="683698"/>
                  </a:lnTo>
                  <a:lnTo>
                    <a:pt x="76249" y="683698"/>
                  </a:lnTo>
                  <a:lnTo>
                    <a:pt x="46574" y="677707"/>
                  </a:lnTo>
                  <a:lnTo>
                    <a:pt x="22337" y="661367"/>
                  </a:lnTo>
                  <a:lnTo>
                    <a:pt x="5993" y="637132"/>
                  </a:lnTo>
                  <a:lnTo>
                    <a:pt x="0" y="607453"/>
                  </a:lnTo>
                  <a:lnTo>
                    <a:pt x="0" y="76247"/>
                  </a:lnTo>
                  <a:close/>
                </a:path>
              </a:pathLst>
            </a:custGeom>
            <a:ln w="28574">
              <a:solidFill>
                <a:srgbClr val="6EB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9"/>
          <p:cNvSpPr txBox="1"/>
          <p:nvPr/>
        </p:nvSpPr>
        <p:spPr>
          <a:xfrm>
            <a:off x="7300245" y="1848908"/>
            <a:ext cx="3805554" cy="428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Lato"/>
                <a:cs typeface="Lato"/>
              </a:rPr>
              <a:t>Xanadu Quantum</a:t>
            </a:r>
            <a:r>
              <a:rPr sz="1600" spc="-21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Lato"/>
                <a:cs typeface="Lato"/>
              </a:rPr>
              <a:t>Cloud</a:t>
            </a:r>
            <a:endParaRPr sz="1600" dirty="0">
              <a:latin typeface="Lato"/>
              <a:cs typeface="Lato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(Sends</a:t>
            </a:r>
            <a:r>
              <a:rPr sz="1000" spc="-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1000" spc="-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receives</a:t>
            </a:r>
            <a:r>
              <a:rPr sz="1000" spc="-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Lato"/>
                <a:cs typeface="Lato"/>
              </a:rPr>
              <a:t>classical</a:t>
            </a:r>
            <a:r>
              <a:rPr sz="1000" spc="-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Lato"/>
                <a:cs typeface="Lato"/>
              </a:rPr>
              <a:t>information</a:t>
            </a:r>
            <a:r>
              <a:rPr sz="1000" spc="-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000" spc="-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000" spc="-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Lato"/>
                <a:cs typeface="Lato"/>
              </a:rPr>
              <a:t>various</a:t>
            </a:r>
            <a:r>
              <a:rPr sz="1000" spc="-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Lato"/>
                <a:cs typeface="Lato"/>
              </a:rPr>
              <a:t>components)</a:t>
            </a:r>
            <a:endParaRPr sz="1000" dirty="0">
              <a:latin typeface="Lato"/>
              <a:cs typeface="Lato"/>
            </a:endParaRPr>
          </a:p>
        </p:txBody>
      </p:sp>
      <p:grpSp>
        <p:nvGrpSpPr>
          <p:cNvPr id="56" name="object 10"/>
          <p:cNvGrpSpPr/>
          <p:nvPr/>
        </p:nvGrpSpPr>
        <p:grpSpPr>
          <a:xfrm>
            <a:off x="2996431" y="2049340"/>
            <a:ext cx="4119879" cy="41275"/>
            <a:chOff x="2996431" y="2049340"/>
            <a:chExt cx="4119879" cy="41275"/>
          </a:xfrm>
        </p:grpSpPr>
        <p:sp>
          <p:nvSpPr>
            <p:cNvPr id="58" name="object 11"/>
            <p:cNvSpPr/>
            <p:nvPr/>
          </p:nvSpPr>
          <p:spPr>
            <a:xfrm>
              <a:off x="3044418" y="2069835"/>
              <a:ext cx="1387475" cy="0"/>
            </a:xfrm>
            <a:custGeom>
              <a:avLst/>
              <a:gdLst/>
              <a:ahLst/>
              <a:cxnLst/>
              <a:rect l="l" t="t" r="r" b="b"/>
              <a:pathLst>
                <a:path w="1387475">
                  <a:moveTo>
                    <a:pt x="0" y="0"/>
                  </a:moveTo>
                  <a:lnTo>
                    <a:pt x="1386972" y="0"/>
                  </a:lnTo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2"/>
            <p:cNvSpPr/>
            <p:nvPr/>
          </p:nvSpPr>
          <p:spPr>
            <a:xfrm>
              <a:off x="3001193" y="20541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64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3"/>
            <p:cNvSpPr/>
            <p:nvPr/>
          </p:nvSpPr>
          <p:spPr>
            <a:xfrm>
              <a:off x="3001193" y="20541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14"/>
            <p:cNvSpPr/>
            <p:nvPr/>
          </p:nvSpPr>
          <p:spPr>
            <a:xfrm>
              <a:off x="5680588" y="2069835"/>
              <a:ext cx="1387475" cy="0"/>
            </a:xfrm>
            <a:custGeom>
              <a:avLst/>
              <a:gdLst/>
              <a:ahLst/>
              <a:cxnLst/>
              <a:rect l="l" t="t" r="r" b="b"/>
              <a:pathLst>
                <a:path w="1387475">
                  <a:moveTo>
                    <a:pt x="0" y="0"/>
                  </a:moveTo>
                  <a:lnTo>
                    <a:pt x="1387122" y="0"/>
                  </a:lnTo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5"/>
            <p:cNvSpPr/>
            <p:nvPr/>
          </p:nvSpPr>
          <p:spPr>
            <a:xfrm>
              <a:off x="7067710" y="20541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6"/>
            <p:cNvSpPr/>
            <p:nvPr/>
          </p:nvSpPr>
          <p:spPr>
            <a:xfrm>
              <a:off x="7067710" y="20541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17"/>
          <p:cNvSpPr txBox="1"/>
          <p:nvPr/>
        </p:nvSpPr>
        <p:spPr>
          <a:xfrm>
            <a:off x="1102367" y="2555394"/>
            <a:ext cx="2132330" cy="428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FFFFFF"/>
                </a:solidFill>
                <a:latin typeface="Lato"/>
                <a:cs typeface="Lato"/>
              </a:rPr>
              <a:t>UI/UX</a:t>
            </a:r>
            <a:endParaRPr sz="1600">
              <a:latin typeface="Lato"/>
              <a:cs typeface="Lato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(Xanadu’s</a:t>
            </a:r>
            <a:r>
              <a:rPr sz="1000" spc="-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Lato"/>
                <a:cs typeface="Lato"/>
              </a:rPr>
              <a:t>Strawberry</a:t>
            </a:r>
            <a:r>
              <a:rPr sz="1000" spc="-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Lato"/>
                <a:cs typeface="Lato"/>
              </a:rPr>
              <a:t>Fields</a:t>
            </a:r>
            <a:r>
              <a:rPr sz="1000" spc="-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software)</a:t>
            </a:r>
            <a:endParaRPr sz="1000">
              <a:latin typeface="Lato"/>
              <a:cs typeface="Lato"/>
            </a:endParaRPr>
          </a:p>
        </p:txBody>
      </p:sp>
      <p:sp>
        <p:nvSpPr>
          <p:cNvPr id="65" name="object 18"/>
          <p:cNvSpPr txBox="1"/>
          <p:nvPr/>
        </p:nvSpPr>
        <p:spPr>
          <a:xfrm>
            <a:off x="4513238" y="1948956"/>
            <a:ext cx="12566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Lato"/>
              </a:rPr>
              <a:t>Input </a:t>
            </a:r>
            <a:r>
              <a:rPr sz="1200" spc="-95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Lato"/>
              </a:rPr>
              <a:t>/</a:t>
            </a:r>
            <a:r>
              <a:rPr sz="1200" spc="-225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Lato"/>
              </a:rPr>
              <a:t> </a:t>
            </a:r>
            <a:r>
              <a:rPr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Lato"/>
              </a:rPr>
              <a:t>Output</a:t>
            </a:r>
          </a:p>
        </p:txBody>
      </p:sp>
      <p:grpSp>
        <p:nvGrpSpPr>
          <p:cNvPr id="66" name="object 19"/>
          <p:cNvGrpSpPr/>
          <p:nvPr/>
        </p:nvGrpSpPr>
        <p:grpSpPr>
          <a:xfrm>
            <a:off x="3574130" y="2762281"/>
            <a:ext cx="1682114" cy="712470"/>
            <a:chOff x="3574130" y="2762281"/>
            <a:chExt cx="1682114" cy="712470"/>
          </a:xfrm>
        </p:grpSpPr>
        <p:sp>
          <p:nvSpPr>
            <p:cNvPr id="67" name="object 20"/>
            <p:cNvSpPr/>
            <p:nvPr/>
          </p:nvSpPr>
          <p:spPr>
            <a:xfrm>
              <a:off x="3588417" y="2776569"/>
              <a:ext cx="1653539" cy="683895"/>
            </a:xfrm>
            <a:custGeom>
              <a:avLst/>
              <a:gdLst/>
              <a:ahLst/>
              <a:cxnLst/>
              <a:rect l="l" t="t" r="r" b="b"/>
              <a:pathLst>
                <a:path w="1653539" h="683895">
                  <a:moveTo>
                    <a:pt x="1576746" y="683698"/>
                  </a:moveTo>
                  <a:lnTo>
                    <a:pt x="76249" y="683698"/>
                  </a:lnTo>
                  <a:lnTo>
                    <a:pt x="46574" y="677708"/>
                  </a:lnTo>
                  <a:lnTo>
                    <a:pt x="22337" y="661370"/>
                  </a:lnTo>
                  <a:lnTo>
                    <a:pt x="5993" y="637134"/>
                  </a:lnTo>
                  <a:lnTo>
                    <a:pt x="0" y="607448"/>
                  </a:lnTo>
                  <a:lnTo>
                    <a:pt x="0" y="76249"/>
                  </a:lnTo>
                  <a:lnTo>
                    <a:pt x="5993" y="46564"/>
                  </a:lnTo>
                  <a:lnTo>
                    <a:pt x="22337" y="22328"/>
                  </a:lnTo>
                  <a:lnTo>
                    <a:pt x="46574" y="5990"/>
                  </a:lnTo>
                  <a:lnTo>
                    <a:pt x="76249" y="0"/>
                  </a:lnTo>
                  <a:lnTo>
                    <a:pt x="1576746" y="0"/>
                  </a:lnTo>
                  <a:lnTo>
                    <a:pt x="1619057" y="12803"/>
                  </a:lnTo>
                  <a:lnTo>
                    <a:pt x="1647196" y="47065"/>
                  </a:lnTo>
                  <a:lnTo>
                    <a:pt x="1652996" y="76249"/>
                  </a:lnTo>
                  <a:lnTo>
                    <a:pt x="1652996" y="607448"/>
                  </a:lnTo>
                  <a:lnTo>
                    <a:pt x="1647006" y="637134"/>
                  </a:lnTo>
                  <a:lnTo>
                    <a:pt x="1630668" y="661370"/>
                  </a:lnTo>
                  <a:lnTo>
                    <a:pt x="1606432" y="677708"/>
                  </a:lnTo>
                  <a:lnTo>
                    <a:pt x="1576746" y="6836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21"/>
            <p:cNvSpPr/>
            <p:nvPr/>
          </p:nvSpPr>
          <p:spPr>
            <a:xfrm>
              <a:off x="3588417" y="2776569"/>
              <a:ext cx="1653539" cy="683895"/>
            </a:xfrm>
            <a:custGeom>
              <a:avLst/>
              <a:gdLst/>
              <a:ahLst/>
              <a:cxnLst/>
              <a:rect l="l" t="t" r="r" b="b"/>
              <a:pathLst>
                <a:path w="1653539" h="683895">
                  <a:moveTo>
                    <a:pt x="0" y="76249"/>
                  </a:moveTo>
                  <a:lnTo>
                    <a:pt x="5993" y="46564"/>
                  </a:lnTo>
                  <a:lnTo>
                    <a:pt x="22337" y="22328"/>
                  </a:lnTo>
                  <a:lnTo>
                    <a:pt x="46574" y="5990"/>
                  </a:lnTo>
                  <a:lnTo>
                    <a:pt x="76249" y="0"/>
                  </a:lnTo>
                  <a:lnTo>
                    <a:pt x="1576746" y="0"/>
                  </a:lnTo>
                  <a:lnTo>
                    <a:pt x="1619057" y="12803"/>
                  </a:lnTo>
                  <a:lnTo>
                    <a:pt x="1647196" y="47065"/>
                  </a:lnTo>
                  <a:lnTo>
                    <a:pt x="1652996" y="76249"/>
                  </a:lnTo>
                  <a:lnTo>
                    <a:pt x="1652996" y="607448"/>
                  </a:lnTo>
                  <a:lnTo>
                    <a:pt x="1647006" y="637134"/>
                  </a:lnTo>
                  <a:lnTo>
                    <a:pt x="1630668" y="661370"/>
                  </a:lnTo>
                  <a:lnTo>
                    <a:pt x="1606432" y="677708"/>
                  </a:lnTo>
                  <a:lnTo>
                    <a:pt x="1576746" y="683698"/>
                  </a:lnTo>
                  <a:lnTo>
                    <a:pt x="76249" y="683698"/>
                  </a:lnTo>
                  <a:lnTo>
                    <a:pt x="46574" y="677708"/>
                  </a:lnTo>
                  <a:lnTo>
                    <a:pt x="22337" y="661370"/>
                  </a:lnTo>
                  <a:lnTo>
                    <a:pt x="5993" y="637134"/>
                  </a:lnTo>
                  <a:lnTo>
                    <a:pt x="0" y="607448"/>
                  </a:lnTo>
                  <a:lnTo>
                    <a:pt x="0" y="76249"/>
                  </a:lnTo>
                  <a:close/>
                </a:path>
              </a:pathLst>
            </a:custGeom>
            <a:ln w="28574">
              <a:solidFill>
                <a:srgbClr val="6EB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22"/>
          <p:cNvSpPr txBox="1"/>
          <p:nvPr/>
        </p:nvSpPr>
        <p:spPr>
          <a:xfrm>
            <a:off x="3888665" y="2897561"/>
            <a:ext cx="1052830" cy="428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FFFF"/>
                </a:solidFill>
                <a:latin typeface="Lato"/>
                <a:cs typeface="Lato"/>
              </a:rPr>
              <a:t>Laser</a:t>
            </a:r>
            <a:r>
              <a:rPr sz="1600" spc="-1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Lato"/>
                <a:cs typeface="Lato"/>
              </a:rPr>
              <a:t>pump</a:t>
            </a:r>
            <a:endParaRPr sz="1600">
              <a:latin typeface="Lato"/>
              <a:cs typeface="Lato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1000" spc="5" dirty="0">
                <a:solidFill>
                  <a:srgbClr val="FFFFFF"/>
                </a:solidFill>
                <a:latin typeface="Lato"/>
                <a:cs typeface="Lato"/>
              </a:rPr>
              <a:t>(optical</a:t>
            </a:r>
            <a:r>
              <a:rPr sz="10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source)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71" name="object 23"/>
          <p:cNvGrpSpPr/>
          <p:nvPr/>
        </p:nvGrpSpPr>
        <p:grpSpPr>
          <a:xfrm>
            <a:off x="3355055" y="2406850"/>
            <a:ext cx="5868035" cy="3237230"/>
            <a:chOff x="3355055" y="2406850"/>
            <a:chExt cx="5868035" cy="3237230"/>
          </a:xfrm>
        </p:grpSpPr>
        <p:sp>
          <p:nvSpPr>
            <p:cNvPr id="72" name="object 24"/>
            <p:cNvSpPr/>
            <p:nvPr/>
          </p:nvSpPr>
          <p:spPr>
            <a:xfrm>
              <a:off x="5665813" y="2776569"/>
              <a:ext cx="2221230" cy="683895"/>
            </a:xfrm>
            <a:custGeom>
              <a:avLst/>
              <a:gdLst/>
              <a:ahLst/>
              <a:cxnLst/>
              <a:rect l="l" t="t" r="r" b="b"/>
              <a:pathLst>
                <a:path w="2221229" h="683895">
                  <a:moveTo>
                    <a:pt x="2144645" y="683698"/>
                  </a:moveTo>
                  <a:lnTo>
                    <a:pt x="76249" y="683698"/>
                  </a:lnTo>
                  <a:lnTo>
                    <a:pt x="46574" y="677708"/>
                  </a:lnTo>
                  <a:lnTo>
                    <a:pt x="22337" y="661370"/>
                  </a:lnTo>
                  <a:lnTo>
                    <a:pt x="5993" y="637134"/>
                  </a:lnTo>
                  <a:lnTo>
                    <a:pt x="0" y="607448"/>
                  </a:lnTo>
                  <a:lnTo>
                    <a:pt x="0" y="76249"/>
                  </a:lnTo>
                  <a:lnTo>
                    <a:pt x="5993" y="46564"/>
                  </a:lnTo>
                  <a:lnTo>
                    <a:pt x="22337" y="22328"/>
                  </a:lnTo>
                  <a:lnTo>
                    <a:pt x="46574" y="5990"/>
                  </a:lnTo>
                  <a:lnTo>
                    <a:pt x="76249" y="0"/>
                  </a:lnTo>
                  <a:lnTo>
                    <a:pt x="2144645" y="0"/>
                  </a:lnTo>
                  <a:lnTo>
                    <a:pt x="2186956" y="12803"/>
                  </a:lnTo>
                  <a:lnTo>
                    <a:pt x="2215095" y="47065"/>
                  </a:lnTo>
                  <a:lnTo>
                    <a:pt x="2220895" y="76249"/>
                  </a:lnTo>
                  <a:lnTo>
                    <a:pt x="2220895" y="607448"/>
                  </a:lnTo>
                  <a:lnTo>
                    <a:pt x="2214905" y="637134"/>
                  </a:lnTo>
                  <a:lnTo>
                    <a:pt x="2198567" y="661370"/>
                  </a:lnTo>
                  <a:lnTo>
                    <a:pt x="2174331" y="677708"/>
                  </a:lnTo>
                  <a:lnTo>
                    <a:pt x="2144645" y="6836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5"/>
            <p:cNvSpPr/>
            <p:nvPr/>
          </p:nvSpPr>
          <p:spPr>
            <a:xfrm>
              <a:off x="5665813" y="2776569"/>
              <a:ext cx="2221230" cy="683895"/>
            </a:xfrm>
            <a:custGeom>
              <a:avLst/>
              <a:gdLst/>
              <a:ahLst/>
              <a:cxnLst/>
              <a:rect l="l" t="t" r="r" b="b"/>
              <a:pathLst>
                <a:path w="2221229" h="683895">
                  <a:moveTo>
                    <a:pt x="0" y="76249"/>
                  </a:moveTo>
                  <a:lnTo>
                    <a:pt x="5993" y="46564"/>
                  </a:lnTo>
                  <a:lnTo>
                    <a:pt x="22337" y="22328"/>
                  </a:lnTo>
                  <a:lnTo>
                    <a:pt x="46574" y="5990"/>
                  </a:lnTo>
                  <a:lnTo>
                    <a:pt x="76249" y="0"/>
                  </a:lnTo>
                  <a:lnTo>
                    <a:pt x="2144645" y="0"/>
                  </a:lnTo>
                  <a:lnTo>
                    <a:pt x="2186956" y="12803"/>
                  </a:lnTo>
                  <a:lnTo>
                    <a:pt x="2215095" y="47065"/>
                  </a:lnTo>
                  <a:lnTo>
                    <a:pt x="2220895" y="76249"/>
                  </a:lnTo>
                  <a:lnTo>
                    <a:pt x="2220895" y="607448"/>
                  </a:lnTo>
                  <a:lnTo>
                    <a:pt x="2214905" y="637134"/>
                  </a:lnTo>
                  <a:lnTo>
                    <a:pt x="2198567" y="661370"/>
                  </a:lnTo>
                  <a:lnTo>
                    <a:pt x="2174331" y="677708"/>
                  </a:lnTo>
                  <a:lnTo>
                    <a:pt x="2144645" y="683698"/>
                  </a:lnTo>
                  <a:lnTo>
                    <a:pt x="76249" y="683698"/>
                  </a:lnTo>
                  <a:lnTo>
                    <a:pt x="46574" y="677708"/>
                  </a:lnTo>
                  <a:lnTo>
                    <a:pt x="22337" y="661370"/>
                  </a:lnTo>
                  <a:lnTo>
                    <a:pt x="5993" y="637134"/>
                  </a:lnTo>
                  <a:lnTo>
                    <a:pt x="0" y="607448"/>
                  </a:lnTo>
                  <a:lnTo>
                    <a:pt x="0" y="76249"/>
                  </a:lnTo>
                  <a:close/>
                </a:path>
              </a:pathLst>
            </a:custGeom>
            <a:ln w="28574">
              <a:solidFill>
                <a:srgbClr val="6EB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26"/>
            <p:cNvSpPr/>
            <p:nvPr/>
          </p:nvSpPr>
          <p:spPr>
            <a:xfrm>
              <a:off x="4414991" y="2411612"/>
              <a:ext cx="4787265" cy="307975"/>
            </a:xfrm>
            <a:custGeom>
              <a:avLst/>
              <a:gdLst/>
              <a:ahLst/>
              <a:cxnLst/>
              <a:rect l="l" t="t" r="r" b="b"/>
              <a:pathLst>
                <a:path w="4787265" h="307975">
                  <a:moveTo>
                    <a:pt x="4787090" y="0"/>
                  </a:moveTo>
                  <a:lnTo>
                    <a:pt x="4787090" y="182557"/>
                  </a:lnTo>
                  <a:lnTo>
                    <a:pt x="0" y="182557"/>
                  </a:lnTo>
                  <a:lnTo>
                    <a:pt x="0" y="307956"/>
                  </a:lnTo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27"/>
            <p:cNvSpPr/>
            <p:nvPr/>
          </p:nvSpPr>
          <p:spPr>
            <a:xfrm>
              <a:off x="4399266" y="27195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28"/>
            <p:cNvSpPr/>
            <p:nvPr/>
          </p:nvSpPr>
          <p:spPr>
            <a:xfrm>
              <a:off x="4399266" y="27195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29"/>
            <p:cNvSpPr/>
            <p:nvPr/>
          </p:nvSpPr>
          <p:spPr>
            <a:xfrm>
              <a:off x="6776286" y="2411612"/>
              <a:ext cx="2426335" cy="307975"/>
            </a:xfrm>
            <a:custGeom>
              <a:avLst/>
              <a:gdLst/>
              <a:ahLst/>
              <a:cxnLst/>
              <a:rect l="l" t="t" r="r" b="b"/>
              <a:pathLst>
                <a:path w="2426334" h="307975">
                  <a:moveTo>
                    <a:pt x="2425795" y="0"/>
                  </a:moveTo>
                  <a:lnTo>
                    <a:pt x="2425795" y="182557"/>
                  </a:lnTo>
                  <a:lnTo>
                    <a:pt x="0" y="182557"/>
                  </a:lnTo>
                  <a:lnTo>
                    <a:pt x="0" y="307956"/>
                  </a:lnTo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30"/>
            <p:cNvSpPr/>
            <p:nvPr/>
          </p:nvSpPr>
          <p:spPr>
            <a:xfrm>
              <a:off x="6760561" y="27195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31"/>
            <p:cNvSpPr/>
            <p:nvPr/>
          </p:nvSpPr>
          <p:spPr>
            <a:xfrm>
              <a:off x="6760561" y="27195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32"/>
            <p:cNvSpPr/>
            <p:nvPr/>
          </p:nvSpPr>
          <p:spPr>
            <a:xfrm>
              <a:off x="3359818" y="3118418"/>
              <a:ext cx="280670" cy="1746885"/>
            </a:xfrm>
            <a:custGeom>
              <a:avLst/>
              <a:gdLst/>
              <a:ahLst/>
              <a:cxnLst/>
              <a:rect l="l" t="t" r="r" b="b"/>
              <a:pathLst>
                <a:path w="280670" h="1746885">
                  <a:moveTo>
                    <a:pt x="228599" y="0"/>
                  </a:moveTo>
                  <a:lnTo>
                    <a:pt x="0" y="0"/>
                  </a:lnTo>
                  <a:lnTo>
                    <a:pt x="0" y="1746296"/>
                  </a:lnTo>
                  <a:lnTo>
                    <a:pt x="280649" y="1746296"/>
                  </a:lnTo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33"/>
            <p:cNvSpPr/>
            <p:nvPr/>
          </p:nvSpPr>
          <p:spPr>
            <a:xfrm>
              <a:off x="3640467" y="484899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34"/>
            <p:cNvSpPr/>
            <p:nvPr/>
          </p:nvSpPr>
          <p:spPr>
            <a:xfrm>
              <a:off x="3640467" y="484899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35"/>
            <p:cNvSpPr/>
            <p:nvPr/>
          </p:nvSpPr>
          <p:spPr>
            <a:xfrm>
              <a:off x="5680663" y="3460268"/>
              <a:ext cx="1096010" cy="582930"/>
            </a:xfrm>
            <a:custGeom>
              <a:avLst/>
              <a:gdLst/>
              <a:ahLst/>
              <a:cxnLst/>
              <a:rect l="l" t="t" r="r" b="b"/>
              <a:pathLst>
                <a:path w="1096009" h="582929">
                  <a:moveTo>
                    <a:pt x="1095597" y="0"/>
                  </a:moveTo>
                  <a:lnTo>
                    <a:pt x="1095597" y="319749"/>
                  </a:lnTo>
                  <a:lnTo>
                    <a:pt x="0" y="319749"/>
                  </a:lnTo>
                  <a:lnTo>
                    <a:pt x="0" y="582448"/>
                  </a:lnTo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36"/>
            <p:cNvSpPr/>
            <p:nvPr/>
          </p:nvSpPr>
          <p:spPr>
            <a:xfrm>
              <a:off x="5664938" y="404271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37"/>
            <p:cNvSpPr/>
            <p:nvPr/>
          </p:nvSpPr>
          <p:spPr>
            <a:xfrm>
              <a:off x="5664938" y="404271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38"/>
            <p:cNvSpPr/>
            <p:nvPr/>
          </p:nvSpPr>
          <p:spPr>
            <a:xfrm>
              <a:off x="8240408" y="4099891"/>
              <a:ext cx="518795" cy="1529715"/>
            </a:xfrm>
            <a:custGeom>
              <a:avLst/>
              <a:gdLst/>
              <a:ahLst/>
              <a:cxnLst/>
              <a:rect l="l" t="t" r="r" b="b"/>
              <a:pathLst>
                <a:path w="518795" h="1529714">
                  <a:moveTo>
                    <a:pt x="460849" y="1529396"/>
                  </a:moveTo>
                  <a:lnTo>
                    <a:pt x="57849" y="1529396"/>
                  </a:lnTo>
                  <a:lnTo>
                    <a:pt x="35331" y="1524850"/>
                  </a:lnTo>
                  <a:lnTo>
                    <a:pt x="16943" y="1512453"/>
                  </a:lnTo>
                  <a:lnTo>
                    <a:pt x="4546" y="1494064"/>
                  </a:lnTo>
                  <a:lnTo>
                    <a:pt x="0" y="1471547"/>
                  </a:lnTo>
                  <a:lnTo>
                    <a:pt x="0" y="57824"/>
                  </a:lnTo>
                  <a:lnTo>
                    <a:pt x="4546" y="35310"/>
                  </a:lnTo>
                  <a:lnTo>
                    <a:pt x="16943" y="16931"/>
                  </a:lnTo>
                  <a:lnTo>
                    <a:pt x="35331" y="4542"/>
                  </a:lnTo>
                  <a:lnTo>
                    <a:pt x="57849" y="0"/>
                  </a:lnTo>
                  <a:lnTo>
                    <a:pt x="460849" y="0"/>
                  </a:lnTo>
                  <a:lnTo>
                    <a:pt x="501748" y="16924"/>
                  </a:lnTo>
                  <a:lnTo>
                    <a:pt x="518698" y="57824"/>
                  </a:lnTo>
                  <a:lnTo>
                    <a:pt x="518698" y="1471547"/>
                  </a:lnTo>
                  <a:lnTo>
                    <a:pt x="514152" y="1494064"/>
                  </a:lnTo>
                  <a:lnTo>
                    <a:pt x="501755" y="1512453"/>
                  </a:lnTo>
                  <a:lnTo>
                    <a:pt x="483366" y="1524850"/>
                  </a:lnTo>
                  <a:lnTo>
                    <a:pt x="460849" y="15293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39"/>
            <p:cNvSpPr/>
            <p:nvPr/>
          </p:nvSpPr>
          <p:spPr>
            <a:xfrm>
              <a:off x="8240408" y="4099891"/>
              <a:ext cx="518795" cy="1529715"/>
            </a:xfrm>
            <a:custGeom>
              <a:avLst/>
              <a:gdLst/>
              <a:ahLst/>
              <a:cxnLst/>
              <a:rect l="l" t="t" r="r" b="b"/>
              <a:pathLst>
                <a:path w="518795" h="1529714">
                  <a:moveTo>
                    <a:pt x="0" y="57824"/>
                  </a:moveTo>
                  <a:lnTo>
                    <a:pt x="4546" y="35310"/>
                  </a:lnTo>
                  <a:lnTo>
                    <a:pt x="16943" y="16931"/>
                  </a:lnTo>
                  <a:lnTo>
                    <a:pt x="35331" y="4542"/>
                  </a:lnTo>
                  <a:lnTo>
                    <a:pt x="57849" y="0"/>
                  </a:lnTo>
                  <a:lnTo>
                    <a:pt x="460849" y="0"/>
                  </a:lnTo>
                  <a:lnTo>
                    <a:pt x="501748" y="16924"/>
                  </a:lnTo>
                  <a:lnTo>
                    <a:pt x="518698" y="57824"/>
                  </a:lnTo>
                  <a:lnTo>
                    <a:pt x="518698" y="1471547"/>
                  </a:lnTo>
                  <a:lnTo>
                    <a:pt x="514152" y="1494064"/>
                  </a:lnTo>
                  <a:lnTo>
                    <a:pt x="501755" y="1512453"/>
                  </a:lnTo>
                  <a:lnTo>
                    <a:pt x="483366" y="1524850"/>
                  </a:lnTo>
                  <a:lnTo>
                    <a:pt x="460849" y="1529396"/>
                  </a:lnTo>
                  <a:lnTo>
                    <a:pt x="57849" y="1529396"/>
                  </a:lnTo>
                  <a:lnTo>
                    <a:pt x="35331" y="1524850"/>
                  </a:lnTo>
                  <a:lnTo>
                    <a:pt x="16943" y="1512453"/>
                  </a:lnTo>
                  <a:lnTo>
                    <a:pt x="4546" y="1494064"/>
                  </a:lnTo>
                  <a:lnTo>
                    <a:pt x="0" y="1471547"/>
                  </a:lnTo>
                  <a:lnTo>
                    <a:pt x="0" y="57824"/>
                  </a:lnTo>
                  <a:close/>
                </a:path>
              </a:pathLst>
            </a:custGeom>
            <a:ln w="28574">
              <a:solidFill>
                <a:srgbClr val="6EB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40"/>
            <p:cNvSpPr/>
            <p:nvPr/>
          </p:nvSpPr>
          <p:spPr>
            <a:xfrm>
              <a:off x="8392083" y="4268891"/>
              <a:ext cx="215399" cy="2120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41"/>
            <p:cNvSpPr/>
            <p:nvPr/>
          </p:nvSpPr>
          <p:spPr>
            <a:xfrm>
              <a:off x="8392083" y="4595315"/>
              <a:ext cx="215399" cy="21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42"/>
            <p:cNvSpPr/>
            <p:nvPr/>
          </p:nvSpPr>
          <p:spPr>
            <a:xfrm>
              <a:off x="8392083" y="4921740"/>
              <a:ext cx="215399" cy="2120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43"/>
            <p:cNvSpPr/>
            <p:nvPr/>
          </p:nvSpPr>
          <p:spPr>
            <a:xfrm>
              <a:off x="8392083" y="5248139"/>
              <a:ext cx="215399" cy="2120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44"/>
            <p:cNvSpPr/>
            <p:nvPr/>
          </p:nvSpPr>
          <p:spPr>
            <a:xfrm>
              <a:off x="7663484" y="4863090"/>
              <a:ext cx="520065" cy="3810"/>
            </a:xfrm>
            <a:custGeom>
              <a:avLst/>
              <a:gdLst/>
              <a:ahLst/>
              <a:cxnLst/>
              <a:rect l="l" t="t" r="r" b="b"/>
              <a:pathLst>
                <a:path w="520065" h="3810">
                  <a:moveTo>
                    <a:pt x="0" y="3499"/>
                  </a:moveTo>
                  <a:lnTo>
                    <a:pt x="519748" y="0"/>
                  </a:lnTo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45"/>
            <p:cNvSpPr/>
            <p:nvPr/>
          </p:nvSpPr>
          <p:spPr>
            <a:xfrm>
              <a:off x="8183133" y="484734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24" y="31474"/>
                  </a:moveTo>
                  <a:lnTo>
                    <a:pt x="0" y="0"/>
                  </a:lnTo>
                  <a:lnTo>
                    <a:pt x="43324" y="15449"/>
                  </a:lnTo>
                  <a:lnTo>
                    <a:pt x="224" y="3147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46"/>
            <p:cNvSpPr/>
            <p:nvPr/>
          </p:nvSpPr>
          <p:spPr>
            <a:xfrm>
              <a:off x="8183133" y="484734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24" y="31474"/>
                  </a:moveTo>
                  <a:lnTo>
                    <a:pt x="43324" y="15449"/>
                  </a:lnTo>
                  <a:lnTo>
                    <a:pt x="0" y="0"/>
                  </a:lnTo>
                  <a:lnTo>
                    <a:pt x="224" y="31474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47"/>
            <p:cNvSpPr/>
            <p:nvPr/>
          </p:nvSpPr>
          <p:spPr>
            <a:xfrm>
              <a:off x="8499757" y="2468635"/>
              <a:ext cx="702310" cy="1574165"/>
            </a:xfrm>
            <a:custGeom>
              <a:avLst/>
              <a:gdLst/>
              <a:ahLst/>
              <a:cxnLst/>
              <a:rect l="l" t="t" r="r" b="b"/>
              <a:pathLst>
                <a:path w="702309" h="1574164">
                  <a:moveTo>
                    <a:pt x="0" y="1574106"/>
                  </a:moveTo>
                  <a:lnTo>
                    <a:pt x="0" y="787058"/>
                  </a:lnTo>
                  <a:lnTo>
                    <a:pt x="702298" y="787058"/>
                  </a:lnTo>
                  <a:lnTo>
                    <a:pt x="702298" y="0"/>
                  </a:lnTo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48"/>
            <p:cNvSpPr/>
            <p:nvPr/>
          </p:nvSpPr>
          <p:spPr>
            <a:xfrm>
              <a:off x="8484007" y="404274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49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49" y="4322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49"/>
            <p:cNvSpPr/>
            <p:nvPr/>
          </p:nvSpPr>
          <p:spPr>
            <a:xfrm>
              <a:off x="8484007" y="404274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49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50"/>
            <p:cNvSpPr/>
            <p:nvPr/>
          </p:nvSpPr>
          <p:spPr>
            <a:xfrm>
              <a:off x="9186306" y="242540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7"/>
                  </a:moveTo>
                  <a:lnTo>
                    <a:pt x="0" y="43227"/>
                  </a:lnTo>
                  <a:lnTo>
                    <a:pt x="15749" y="0"/>
                  </a:lnTo>
                  <a:lnTo>
                    <a:pt x="31474" y="4322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51"/>
            <p:cNvSpPr/>
            <p:nvPr/>
          </p:nvSpPr>
          <p:spPr>
            <a:xfrm>
              <a:off x="9186306" y="242540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7"/>
                  </a:moveTo>
                  <a:lnTo>
                    <a:pt x="15749" y="0"/>
                  </a:lnTo>
                  <a:lnTo>
                    <a:pt x="0" y="43227"/>
                  </a:lnTo>
                  <a:lnTo>
                    <a:pt x="31474" y="43227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52"/>
          <p:cNvSpPr txBox="1"/>
          <p:nvPr/>
        </p:nvSpPr>
        <p:spPr>
          <a:xfrm>
            <a:off x="8039491" y="5676187"/>
            <a:ext cx="92138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2128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FFFFFF"/>
                </a:solidFill>
                <a:latin typeface="Lato"/>
                <a:cs typeface="Lato"/>
              </a:rPr>
              <a:t>Photon  </a:t>
            </a:r>
            <a:r>
              <a:rPr sz="1600" spc="5" dirty="0">
                <a:solidFill>
                  <a:srgbClr val="FFFFFF"/>
                </a:solidFill>
                <a:latin typeface="Lato"/>
                <a:cs typeface="Lato"/>
              </a:rPr>
              <a:t>Detectors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07" name="object 53"/>
          <p:cNvGrpSpPr/>
          <p:nvPr/>
        </p:nvGrpSpPr>
        <p:grpSpPr>
          <a:xfrm>
            <a:off x="1451549" y="1551169"/>
            <a:ext cx="9842500" cy="3669665"/>
            <a:chOff x="1451549" y="1551169"/>
            <a:chExt cx="9842500" cy="3669665"/>
          </a:xfrm>
        </p:grpSpPr>
        <p:sp>
          <p:nvSpPr>
            <p:cNvPr id="108" name="object 54"/>
            <p:cNvSpPr/>
            <p:nvPr/>
          </p:nvSpPr>
          <p:spPr>
            <a:xfrm>
              <a:off x="9336106" y="4522666"/>
              <a:ext cx="1943735" cy="683895"/>
            </a:xfrm>
            <a:custGeom>
              <a:avLst/>
              <a:gdLst/>
              <a:ahLst/>
              <a:cxnLst/>
              <a:rect l="l" t="t" r="r" b="b"/>
              <a:pathLst>
                <a:path w="1943734" h="683895">
                  <a:moveTo>
                    <a:pt x="1867146" y="683698"/>
                  </a:moveTo>
                  <a:lnTo>
                    <a:pt x="76249" y="683698"/>
                  </a:lnTo>
                  <a:lnTo>
                    <a:pt x="46574" y="677708"/>
                  </a:lnTo>
                  <a:lnTo>
                    <a:pt x="22337" y="661373"/>
                  </a:lnTo>
                  <a:lnTo>
                    <a:pt x="5993" y="637144"/>
                  </a:lnTo>
                  <a:lnTo>
                    <a:pt x="0" y="607473"/>
                  </a:lnTo>
                  <a:lnTo>
                    <a:pt x="0" y="76249"/>
                  </a:lnTo>
                  <a:lnTo>
                    <a:pt x="5993" y="46574"/>
                  </a:lnTo>
                  <a:lnTo>
                    <a:pt x="22337" y="22337"/>
                  </a:lnTo>
                  <a:lnTo>
                    <a:pt x="46574" y="5993"/>
                  </a:lnTo>
                  <a:lnTo>
                    <a:pt x="76249" y="0"/>
                  </a:lnTo>
                  <a:lnTo>
                    <a:pt x="1867146" y="0"/>
                  </a:lnTo>
                  <a:lnTo>
                    <a:pt x="1909456" y="12824"/>
                  </a:lnTo>
                  <a:lnTo>
                    <a:pt x="1937596" y="47078"/>
                  </a:lnTo>
                  <a:lnTo>
                    <a:pt x="1943396" y="76249"/>
                  </a:lnTo>
                  <a:lnTo>
                    <a:pt x="1943396" y="607473"/>
                  </a:lnTo>
                  <a:lnTo>
                    <a:pt x="1937405" y="637144"/>
                  </a:lnTo>
                  <a:lnTo>
                    <a:pt x="1921068" y="661373"/>
                  </a:lnTo>
                  <a:lnTo>
                    <a:pt x="1896831" y="677708"/>
                  </a:lnTo>
                  <a:lnTo>
                    <a:pt x="1867146" y="6836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55"/>
            <p:cNvSpPr/>
            <p:nvPr/>
          </p:nvSpPr>
          <p:spPr>
            <a:xfrm>
              <a:off x="9336106" y="4522665"/>
              <a:ext cx="1943735" cy="683895"/>
            </a:xfrm>
            <a:custGeom>
              <a:avLst/>
              <a:gdLst/>
              <a:ahLst/>
              <a:cxnLst/>
              <a:rect l="l" t="t" r="r" b="b"/>
              <a:pathLst>
                <a:path w="1943734" h="683895">
                  <a:moveTo>
                    <a:pt x="0" y="76249"/>
                  </a:moveTo>
                  <a:lnTo>
                    <a:pt x="5993" y="46574"/>
                  </a:lnTo>
                  <a:lnTo>
                    <a:pt x="22337" y="22337"/>
                  </a:lnTo>
                  <a:lnTo>
                    <a:pt x="46574" y="5993"/>
                  </a:lnTo>
                  <a:lnTo>
                    <a:pt x="76249" y="0"/>
                  </a:lnTo>
                  <a:lnTo>
                    <a:pt x="1867146" y="0"/>
                  </a:lnTo>
                  <a:lnTo>
                    <a:pt x="1909456" y="12824"/>
                  </a:lnTo>
                  <a:lnTo>
                    <a:pt x="1937596" y="47078"/>
                  </a:lnTo>
                  <a:lnTo>
                    <a:pt x="1943396" y="76249"/>
                  </a:lnTo>
                  <a:lnTo>
                    <a:pt x="1943396" y="607473"/>
                  </a:lnTo>
                  <a:lnTo>
                    <a:pt x="1937405" y="637144"/>
                  </a:lnTo>
                  <a:lnTo>
                    <a:pt x="1921068" y="661373"/>
                  </a:lnTo>
                  <a:lnTo>
                    <a:pt x="1896831" y="677708"/>
                  </a:lnTo>
                  <a:lnTo>
                    <a:pt x="1867146" y="683698"/>
                  </a:lnTo>
                  <a:lnTo>
                    <a:pt x="76249" y="683698"/>
                  </a:lnTo>
                  <a:lnTo>
                    <a:pt x="46574" y="677708"/>
                  </a:lnTo>
                  <a:lnTo>
                    <a:pt x="22337" y="661373"/>
                  </a:lnTo>
                  <a:lnTo>
                    <a:pt x="5993" y="637144"/>
                  </a:lnTo>
                  <a:lnTo>
                    <a:pt x="0" y="607473"/>
                  </a:lnTo>
                  <a:lnTo>
                    <a:pt x="0" y="76249"/>
                  </a:lnTo>
                  <a:close/>
                </a:path>
              </a:pathLst>
            </a:custGeom>
            <a:ln w="28574">
              <a:solidFill>
                <a:srgbClr val="6EB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56"/>
            <p:cNvSpPr/>
            <p:nvPr/>
          </p:nvSpPr>
          <p:spPr>
            <a:xfrm>
              <a:off x="9278956" y="484886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57"/>
            <p:cNvSpPr/>
            <p:nvPr/>
          </p:nvSpPr>
          <p:spPr>
            <a:xfrm>
              <a:off x="9278956" y="484886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58"/>
            <p:cNvSpPr/>
            <p:nvPr/>
          </p:nvSpPr>
          <p:spPr>
            <a:xfrm>
              <a:off x="9202006" y="2468730"/>
              <a:ext cx="1106170" cy="1997075"/>
            </a:xfrm>
            <a:custGeom>
              <a:avLst/>
              <a:gdLst/>
              <a:ahLst/>
              <a:cxnLst/>
              <a:rect l="l" t="t" r="r" b="b"/>
              <a:pathLst>
                <a:path w="1106170" h="1997075">
                  <a:moveTo>
                    <a:pt x="1105797" y="1996785"/>
                  </a:moveTo>
                  <a:lnTo>
                    <a:pt x="1105797" y="998387"/>
                  </a:lnTo>
                  <a:lnTo>
                    <a:pt x="0" y="998387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59"/>
            <p:cNvSpPr/>
            <p:nvPr/>
          </p:nvSpPr>
          <p:spPr>
            <a:xfrm>
              <a:off x="10292078" y="446551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60"/>
            <p:cNvSpPr/>
            <p:nvPr/>
          </p:nvSpPr>
          <p:spPr>
            <a:xfrm>
              <a:off x="10292078" y="446551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61"/>
            <p:cNvSpPr/>
            <p:nvPr/>
          </p:nvSpPr>
          <p:spPr>
            <a:xfrm>
              <a:off x="9186281" y="242550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62"/>
            <p:cNvSpPr/>
            <p:nvPr/>
          </p:nvSpPr>
          <p:spPr>
            <a:xfrm>
              <a:off x="9186281" y="242550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63"/>
            <p:cNvSpPr/>
            <p:nvPr/>
          </p:nvSpPr>
          <p:spPr>
            <a:xfrm>
              <a:off x="1457899" y="1557519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39" h="294639">
                  <a:moveTo>
                    <a:pt x="147149" y="294299"/>
                  </a:moveTo>
                  <a:lnTo>
                    <a:pt x="100639" y="286797"/>
                  </a:lnTo>
                  <a:lnTo>
                    <a:pt x="60245" y="265907"/>
                  </a:lnTo>
                  <a:lnTo>
                    <a:pt x="28391" y="234053"/>
                  </a:lnTo>
                  <a:lnTo>
                    <a:pt x="7501" y="193659"/>
                  </a:lnTo>
                  <a:lnTo>
                    <a:pt x="0" y="147149"/>
                  </a:lnTo>
                  <a:lnTo>
                    <a:pt x="7501" y="100638"/>
                  </a:lnTo>
                  <a:lnTo>
                    <a:pt x="28391" y="60244"/>
                  </a:lnTo>
                  <a:lnTo>
                    <a:pt x="60245" y="28390"/>
                  </a:lnTo>
                  <a:lnTo>
                    <a:pt x="100639" y="7501"/>
                  </a:lnTo>
                  <a:lnTo>
                    <a:pt x="147149" y="0"/>
                  </a:lnTo>
                  <a:lnTo>
                    <a:pt x="175991" y="2853"/>
                  </a:lnTo>
                  <a:lnTo>
                    <a:pt x="228789" y="24721"/>
                  </a:lnTo>
                  <a:lnTo>
                    <a:pt x="269577" y="65510"/>
                  </a:lnTo>
                  <a:lnTo>
                    <a:pt x="291445" y="118307"/>
                  </a:lnTo>
                  <a:lnTo>
                    <a:pt x="294299" y="147149"/>
                  </a:lnTo>
                  <a:lnTo>
                    <a:pt x="286797" y="193659"/>
                  </a:lnTo>
                  <a:lnTo>
                    <a:pt x="265908" y="234053"/>
                  </a:lnTo>
                  <a:lnTo>
                    <a:pt x="234054" y="265907"/>
                  </a:lnTo>
                  <a:lnTo>
                    <a:pt x="193660" y="286797"/>
                  </a:lnTo>
                  <a:lnTo>
                    <a:pt x="147149" y="294299"/>
                  </a:lnTo>
                  <a:close/>
                </a:path>
              </a:pathLst>
            </a:custGeom>
            <a:solidFill>
              <a:srgbClr val="6EB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64"/>
            <p:cNvSpPr/>
            <p:nvPr/>
          </p:nvSpPr>
          <p:spPr>
            <a:xfrm>
              <a:off x="1457899" y="1557519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39" h="294639">
                  <a:moveTo>
                    <a:pt x="0" y="147149"/>
                  </a:moveTo>
                  <a:lnTo>
                    <a:pt x="7501" y="100638"/>
                  </a:lnTo>
                  <a:lnTo>
                    <a:pt x="28391" y="60244"/>
                  </a:lnTo>
                  <a:lnTo>
                    <a:pt x="60245" y="28390"/>
                  </a:lnTo>
                  <a:lnTo>
                    <a:pt x="100639" y="7501"/>
                  </a:lnTo>
                  <a:lnTo>
                    <a:pt x="147149" y="0"/>
                  </a:lnTo>
                  <a:lnTo>
                    <a:pt x="203462" y="11200"/>
                  </a:lnTo>
                  <a:lnTo>
                    <a:pt x="251201" y="43097"/>
                  </a:lnTo>
                  <a:lnTo>
                    <a:pt x="283098" y="90837"/>
                  </a:lnTo>
                  <a:lnTo>
                    <a:pt x="294299" y="147149"/>
                  </a:lnTo>
                  <a:lnTo>
                    <a:pt x="286797" y="193659"/>
                  </a:lnTo>
                  <a:lnTo>
                    <a:pt x="265908" y="234053"/>
                  </a:lnTo>
                  <a:lnTo>
                    <a:pt x="234054" y="265907"/>
                  </a:lnTo>
                  <a:lnTo>
                    <a:pt x="193660" y="286797"/>
                  </a:lnTo>
                  <a:lnTo>
                    <a:pt x="147149" y="294299"/>
                  </a:lnTo>
                  <a:lnTo>
                    <a:pt x="100639" y="286797"/>
                  </a:lnTo>
                  <a:lnTo>
                    <a:pt x="60245" y="265907"/>
                  </a:lnTo>
                  <a:lnTo>
                    <a:pt x="28391" y="234053"/>
                  </a:lnTo>
                  <a:lnTo>
                    <a:pt x="7501" y="193659"/>
                  </a:lnTo>
                  <a:lnTo>
                    <a:pt x="0" y="147149"/>
                  </a:lnTo>
                  <a:close/>
                </a:path>
              </a:pathLst>
            </a:custGeom>
            <a:ln w="12699">
              <a:solidFill>
                <a:srgbClr val="6EB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65"/>
          <p:cNvSpPr txBox="1"/>
          <p:nvPr/>
        </p:nvSpPr>
        <p:spPr>
          <a:xfrm>
            <a:off x="1540821" y="1580079"/>
            <a:ext cx="128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Lato"/>
                <a:cs typeface="Lato"/>
              </a:rPr>
              <a:t>1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20" name="object 66"/>
          <p:cNvGrpSpPr/>
          <p:nvPr/>
        </p:nvGrpSpPr>
        <p:grpSpPr>
          <a:xfrm>
            <a:off x="7090910" y="1606014"/>
            <a:ext cx="307340" cy="307340"/>
            <a:chOff x="7090910" y="1606014"/>
            <a:chExt cx="307340" cy="307340"/>
          </a:xfrm>
        </p:grpSpPr>
        <p:sp>
          <p:nvSpPr>
            <p:cNvPr id="121" name="object 67"/>
            <p:cNvSpPr/>
            <p:nvPr/>
          </p:nvSpPr>
          <p:spPr>
            <a:xfrm>
              <a:off x="7097260" y="1612364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40" h="294639">
                  <a:moveTo>
                    <a:pt x="147149" y="294299"/>
                  </a:moveTo>
                  <a:lnTo>
                    <a:pt x="100636" y="286797"/>
                  </a:lnTo>
                  <a:lnTo>
                    <a:pt x="60242" y="265907"/>
                  </a:lnTo>
                  <a:lnTo>
                    <a:pt x="28389" y="234053"/>
                  </a:lnTo>
                  <a:lnTo>
                    <a:pt x="7501" y="193659"/>
                  </a:lnTo>
                  <a:lnTo>
                    <a:pt x="0" y="147149"/>
                  </a:lnTo>
                  <a:lnTo>
                    <a:pt x="7501" y="100638"/>
                  </a:lnTo>
                  <a:lnTo>
                    <a:pt x="28389" y="60244"/>
                  </a:lnTo>
                  <a:lnTo>
                    <a:pt x="60242" y="28390"/>
                  </a:lnTo>
                  <a:lnTo>
                    <a:pt x="100636" y="7501"/>
                  </a:lnTo>
                  <a:lnTo>
                    <a:pt x="147149" y="0"/>
                  </a:lnTo>
                  <a:lnTo>
                    <a:pt x="175989" y="2853"/>
                  </a:lnTo>
                  <a:lnTo>
                    <a:pt x="228785" y="24722"/>
                  </a:lnTo>
                  <a:lnTo>
                    <a:pt x="269577" y="65511"/>
                  </a:lnTo>
                  <a:lnTo>
                    <a:pt x="291446" y="118307"/>
                  </a:lnTo>
                  <a:lnTo>
                    <a:pt x="294299" y="147149"/>
                  </a:lnTo>
                  <a:lnTo>
                    <a:pt x="286798" y="193659"/>
                  </a:lnTo>
                  <a:lnTo>
                    <a:pt x="265909" y="234053"/>
                  </a:lnTo>
                  <a:lnTo>
                    <a:pt x="234057" y="265907"/>
                  </a:lnTo>
                  <a:lnTo>
                    <a:pt x="193662" y="286797"/>
                  </a:lnTo>
                  <a:lnTo>
                    <a:pt x="147149" y="294299"/>
                  </a:lnTo>
                  <a:close/>
                </a:path>
              </a:pathLst>
            </a:custGeom>
            <a:solidFill>
              <a:srgbClr val="6EB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68"/>
            <p:cNvSpPr/>
            <p:nvPr/>
          </p:nvSpPr>
          <p:spPr>
            <a:xfrm>
              <a:off x="7097260" y="1612364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40" h="294639">
                  <a:moveTo>
                    <a:pt x="0" y="147149"/>
                  </a:moveTo>
                  <a:lnTo>
                    <a:pt x="7501" y="100638"/>
                  </a:lnTo>
                  <a:lnTo>
                    <a:pt x="28389" y="60244"/>
                  </a:lnTo>
                  <a:lnTo>
                    <a:pt x="60242" y="28390"/>
                  </a:lnTo>
                  <a:lnTo>
                    <a:pt x="100636" y="7501"/>
                  </a:lnTo>
                  <a:lnTo>
                    <a:pt x="147149" y="0"/>
                  </a:lnTo>
                  <a:lnTo>
                    <a:pt x="203458" y="11200"/>
                  </a:lnTo>
                  <a:lnTo>
                    <a:pt x="251199" y="43099"/>
                  </a:lnTo>
                  <a:lnTo>
                    <a:pt x="283099" y="90837"/>
                  </a:lnTo>
                  <a:lnTo>
                    <a:pt x="294299" y="147149"/>
                  </a:lnTo>
                  <a:lnTo>
                    <a:pt x="286798" y="193659"/>
                  </a:lnTo>
                  <a:lnTo>
                    <a:pt x="265909" y="234053"/>
                  </a:lnTo>
                  <a:lnTo>
                    <a:pt x="234057" y="265907"/>
                  </a:lnTo>
                  <a:lnTo>
                    <a:pt x="193662" y="286797"/>
                  </a:lnTo>
                  <a:lnTo>
                    <a:pt x="147149" y="294299"/>
                  </a:lnTo>
                  <a:lnTo>
                    <a:pt x="100636" y="286797"/>
                  </a:lnTo>
                  <a:lnTo>
                    <a:pt x="60242" y="265907"/>
                  </a:lnTo>
                  <a:lnTo>
                    <a:pt x="28389" y="234053"/>
                  </a:lnTo>
                  <a:lnTo>
                    <a:pt x="7501" y="193659"/>
                  </a:lnTo>
                  <a:lnTo>
                    <a:pt x="0" y="147149"/>
                  </a:lnTo>
                  <a:close/>
                </a:path>
              </a:pathLst>
            </a:custGeom>
            <a:ln w="12699">
              <a:solidFill>
                <a:srgbClr val="6EB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69"/>
          <p:cNvSpPr txBox="1"/>
          <p:nvPr/>
        </p:nvSpPr>
        <p:spPr>
          <a:xfrm>
            <a:off x="7180181" y="1634924"/>
            <a:ext cx="128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Lato"/>
                <a:cs typeface="Lato"/>
              </a:rPr>
              <a:t>2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24" name="object 70"/>
          <p:cNvGrpSpPr/>
          <p:nvPr/>
        </p:nvGrpSpPr>
        <p:grpSpPr>
          <a:xfrm>
            <a:off x="3483292" y="2701919"/>
            <a:ext cx="307340" cy="307340"/>
            <a:chOff x="3483292" y="2701919"/>
            <a:chExt cx="307340" cy="307340"/>
          </a:xfrm>
        </p:grpSpPr>
        <p:sp>
          <p:nvSpPr>
            <p:cNvPr id="125" name="object 71"/>
            <p:cNvSpPr/>
            <p:nvPr/>
          </p:nvSpPr>
          <p:spPr>
            <a:xfrm>
              <a:off x="3489642" y="2708269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39" h="294639">
                  <a:moveTo>
                    <a:pt x="147149" y="294299"/>
                  </a:moveTo>
                  <a:lnTo>
                    <a:pt x="100636" y="286798"/>
                  </a:lnTo>
                  <a:lnTo>
                    <a:pt x="60242" y="265909"/>
                  </a:lnTo>
                  <a:lnTo>
                    <a:pt x="28389" y="234057"/>
                  </a:lnTo>
                  <a:lnTo>
                    <a:pt x="7501" y="193662"/>
                  </a:lnTo>
                  <a:lnTo>
                    <a:pt x="0" y="147149"/>
                  </a:lnTo>
                  <a:lnTo>
                    <a:pt x="7501" y="100646"/>
                  </a:lnTo>
                  <a:lnTo>
                    <a:pt x="28389" y="60253"/>
                  </a:lnTo>
                  <a:lnTo>
                    <a:pt x="60242" y="28396"/>
                  </a:lnTo>
                  <a:lnTo>
                    <a:pt x="100636" y="7503"/>
                  </a:lnTo>
                  <a:lnTo>
                    <a:pt x="147149" y="0"/>
                  </a:lnTo>
                  <a:lnTo>
                    <a:pt x="175989" y="2853"/>
                  </a:lnTo>
                  <a:lnTo>
                    <a:pt x="228785" y="24721"/>
                  </a:lnTo>
                  <a:lnTo>
                    <a:pt x="269577" y="65513"/>
                  </a:lnTo>
                  <a:lnTo>
                    <a:pt x="291446" y="118309"/>
                  </a:lnTo>
                  <a:lnTo>
                    <a:pt x="294299" y="147149"/>
                  </a:lnTo>
                  <a:lnTo>
                    <a:pt x="286798" y="193662"/>
                  </a:lnTo>
                  <a:lnTo>
                    <a:pt x="265909" y="234057"/>
                  </a:lnTo>
                  <a:lnTo>
                    <a:pt x="234057" y="265909"/>
                  </a:lnTo>
                  <a:lnTo>
                    <a:pt x="193662" y="286798"/>
                  </a:lnTo>
                  <a:lnTo>
                    <a:pt x="147149" y="294299"/>
                  </a:lnTo>
                  <a:close/>
                </a:path>
              </a:pathLst>
            </a:custGeom>
            <a:solidFill>
              <a:srgbClr val="6EB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72"/>
            <p:cNvSpPr/>
            <p:nvPr/>
          </p:nvSpPr>
          <p:spPr>
            <a:xfrm>
              <a:off x="3489642" y="2708269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39" h="294639">
                  <a:moveTo>
                    <a:pt x="0" y="147149"/>
                  </a:moveTo>
                  <a:lnTo>
                    <a:pt x="7501" y="100646"/>
                  </a:lnTo>
                  <a:lnTo>
                    <a:pt x="28389" y="60253"/>
                  </a:lnTo>
                  <a:lnTo>
                    <a:pt x="60242" y="28396"/>
                  </a:lnTo>
                  <a:lnTo>
                    <a:pt x="100636" y="7503"/>
                  </a:lnTo>
                  <a:lnTo>
                    <a:pt x="147149" y="0"/>
                  </a:lnTo>
                  <a:lnTo>
                    <a:pt x="203458" y="11199"/>
                  </a:lnTo>
                  <a:lnTo>
                    <a:pt x="251199" y="43099"/>
                  </a:lnTo>
                  <a:lnTo>
                    <a:pt x="283099" y="90840"/>
                  </a:lnTo>
                  <a:lnTo>
                    <a:pt x="294299" y="147149"/>
                  </a:lnTo>
                  <a:lnTo>
                    <a:pt x="286798" y="193662"/>
                  </a:lnTo>
                  <a:lnTo>
                    <a:pt x="265909" y="234057"/>
                  </a:lnTo>
                  <a:lnTo>
                    <a:pt x="234057" y="265909"/>
                  </a:lnTo>
                  <a:lnTo>
                    <a:pt x="193662" y="286798"/>
                  </a:lnTo>
                  <a:lnTo>
                    <a:pt x="147149" y="294299"/>
                  </a:lnTo>
                  <a:lnTo>
                    <a:pt x="100636" y="286798"/>
                  </a:lnTo>
                  <a:lnTo>
                    <a:pt x="60242" y="265909"/>
                  </a:lnTo>
                  <a:lnTo>
                    <a:pt x="28389" y="234057"/>
                  </a:lnTo>
                  <a:lnTo>
                    <a:pt x="7501" y="193662"/>
                  </a:lnTo>
                  <a:lnTo>
                    <a:pt x="0" y="147149"/>
                  </a:lnTo>
                  <a:close/>
                </a:path>
              </a:pathLst>
            </a:custGeom>
            <a:ln w="12699">
              <a:solidFill>
                <a:srgbClr val="6EB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73"/>
          <p:cNvSpPr txBox="1"/>
          <p:nvPr/>
        </p:nvSpPr>
        <p:spPr>
          <a:xfrm>
            <a:off x="3572556" y="2730840"/>
            <a:ext cx="128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Lato"/>
                <a:cs typeface="Lato"/>
              </a:rPr>
              <a:t>3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28" name="object 74"/>
          <p:cNvGrpSpPr/>
          <p:nvPr/>
        </p:nvGrpSpPr>
        <p:grpSpPr>
          <a:xfrm>
            <a:off x="3630517" y="4023242"/>
            <a:ext cx="307340" cy="307340"/>
            <a:chOff x="3630517" y="4023242"/>
            <a:chExt cx="307340" cy="307340"/>
          </a:xfrm>
        </p:grpSpPr>
        <p:sp>
          <p:nvSpPr>
            <p:cNvPr id="129" name="object 75"/>
            <p:cNvSpPr/>
            <p:nvPr/>
          </p:nvSpPr>
          <p:spPr>
            <a:xfrm>
              <a:off x="3636867" y="4029592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39" h="294639">
                  <a:moveTo>
                    <a:pt x="147149" y="294299"/>
                  </a:moveTo>
                  <a:lnTo>
                    <a:pt x="100636" y="286798"/>
                  </a:lnTo>
                  <a:lnTo>
                    <a:pt x="60242" y="265909"/>
                  </a:lnTo>
                  <a:lnTo>
                    <a:pt x="28389" y="234057"/>
                  </a:lnTo>
                  <a:lnTo>
                    <a:pt x="7501" y="193662"/>
                  </a:lnTo>
                  <a:lnTo>
                    <a:pt x="0" y="147149"/>
                  </a:lnTo>
                  <a:lnTo>
                    <a:pt x="7501" y="100636"/>
                  </a:lnTo>
                  <a:lnTo>
                    <a:pt x="28389" y="60242"/>
                  </a:lnTo>
                  <a:lnTo>
                    <a:pt x="60242" y="28389"/>
                  </a:lnTo>
                  <a:lnTo>
                    <a:pt x="100636" y="7501"/>
                  </a:lnTo>
                  <a:lnTo>
                    <a:pt x="147149" y="0"/>
                  </a:lnTo>
                  <a:lnTo>
                    <a:pt x="175989" y="2853"/>
                  </a:lnTo>
                  <a:lnTo>
                    <a:pt x="228785" y="24721"/>
                  </a:lnTo>
                  <a:lnTo>
                    <a:pt x="269577" y="65513"/>
                  </a:lnTo>
                  <a:lnTo>
                    <a:pt x="291446" y="118309"/>
                  </a:lnTo>
                  <a:lnTo>
                    <a:pt x="294299" y="147149"/>
                  </a:lnTo>
                  <a:lnTo>
                    <a:pt x="286798" y="193662"/>
                  </a:lnTo>
                  <a:lnTo>
                    <a:pt x="265909" y="234057"/>
                  </a:lnTo>
                  <a:lnTo>
                    <a:pt x="234057" y="265909"/>
                  </a:lnTo>
                  <a:lnTo>
                    <a:pt x="193662" y="286798"/>
                  </a:lnTo>
                  <a:lnTo>
                    <a:pt x="147149" y="294299"/>
                  </a:lnTo>
                  <a:close/>
                </a:path>
              </a:pathLst>
            </a:custGeom>
            <a:solidFill>
              <a:srgbClr val="6EB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76"/>
            <p:cNvSpPr/>
            <p:nvPr/>
          </p:nvSpPr>
          <p:spPr>
            <a:xfrm>
              <a:off x="3636867" y="4029592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39" h="294639">
                  <a:moveTo>
                    <a:pt x="0" y="147149"/>
                  </a:moveTo>
                  <a:lnTo>
                    <a:pt x="7501" y="100636"/>
                  </a:lnTo>
                  <a:lnTo>
                    <a:pt x="28389" y="60242"/>
                  </a:lnTo>
                  <a:lnTo>
                    <a:pt x="60242" y="28389"/>
                  </a:lnTo>
                  <a:lnTo>
                    <a:pt x="100636" y="7501"/>
                  </a:lnTo>
                  <a:lnTo>
                    <a:pt x="147149" y="0"/>
                  </a:lnTo>
                  <a:lnTo>
                    <a:pt x="203458" y="11199"/>
                  </a:lnTo>
                  <a:lnTo>
                    <a:pt x="251199" y="43099"/>
                  </a:lnTo>
                  <a:lnTo>
                    <a:pt x="283099" y="90840"/>
                  </a:lnTo>
                  <a:lnTo>
                    <a:pt x="294299" y="147149"/>
                  </a:lnTo>
                  <a:lnTo>
                    <a:pt x="286798" y="193662"/>
                  </a:lnTo>
                  <a:lnTo>
                    <a:pt x="265909" y="234057"/>
                  </a:lnTo>
                  <a:lnTo>
                    <a:pt x="234057" y="265909"/>
                  </a:lnTo>
                  <a:lnTo>
                    <a:pt x="193662" y="286798"/>
                  </a:lnTo>
                  <a:lnTo>
                    <a:pt x="147149" y="294299"/>
                  </a:lnTo>
                  <a:lnTo>
                    <a:pt x="100636" y="286798"/>
                  </a:lnTo>
                  <a:lnTo>
                    <a:pt x="60242" y="265909"/>
                  </a:lnTo>
                  <a:lnTo>
                    <a:pt x="28389" y="234057"/>
                  </a:lnTo>
                  <a:lnTo>
                    <a:pt x="7501" y="193662"/>
                  </a:lnTo>
                  <a:lnTo>
                    <a:pt x="0" y="147149"/>
                  </a:lnTo>
                  <a:close/>
                </a:path>
              </a:pathLst>
            </a:custGeom>
            <a:ln w="12699">
              <a:solidFill>
                <a:srgbClr val="6EB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77"/>
          <p:cNvSpPr txBox="1"/>
          <p:nvPr/>
        </p:nvSpPr>
        <p:spPr>
          <a:xfrm>
            <a:off x="3719784" y="4052155"/>
            <a:ext cx="128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Lato"/>
                <a:cs typeface="Lato"/>
              </a:rPr>
              <a:t>5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32" name="object 78"/>
          <p:cNvGrpSpPr/>
          <p:nvPr/>
        </p:nvGrpSpPr>
        <p:grpSpPr>
          <a:xfrm>
            <a:off x="5578263" y="2701919"/>
            <a:ext cx="307340" cy="307340"/>
            <a:chOff x="5578263" y="2701919"/>
            <a:chExt cx="307340" cy="307340"/>
          </a:xfrm>
        </p:grpSpPr>
        <p:sp>
          <p:nvSpPr>
            <p:cNvPr id="133" name="object 79"/>
            <p:cNvSpPr/>
            <p:nvPr/>
          </p:nvSpPr>
          <p:spPr>
            <a:xfrm>
              <a:off x="5584613" y="2708269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39" h="294639">
                  <a:moveTo>
                    <a:pt x="147149" y="294299"/>
                  </a:moveTo>
                  <a:lnTo>
                    <a:pt x="100636" y="286798"/>
                  </a:lnTo>
                  <a:lnTo>
                    <a:pt x="60242" y="265909"/>
                  </a:lnTo>
                  <a:lnTo>
                    <a:pt x="28389" y="234057"/>
                  </a:lnTo>
                  <a:lnTo>
                    <a:pt x="7501" y="193662"/>
                  </a:lnTo>
                  <a:lnTo>
                    <a:pt x="0" y="147149"/>
                  </a:lnTo>
                  <a:lnTo>
                    <a:pt x="7501" y="100646"/>
                  </a:lnTo>
                  <a:lnTo>
                    <a:pt x="28389" y="60253"/>
                  </a:lnTo>
                  <a:lnTo>
                    <a:pt x="60242" y="28396"/>
                  </a:lnTo>
                  <a:lnTo>
                    <a:pt x="100636" y="7503"/>
                  </a:lnTo>
                  <a:lnTo>
                    <a:pt x="147149" y="0"/>
                  </a:lnTo>
                  <a:lnTo>
                    <a:pt x="175989" y="2853"/>
                  </a:lnTo>
                  <a:lnTo>
                    <a:pt x="228785" y="24721"/>
                  </a:lnTo>
                  <a:lnTo>
                    <a:pt x="269577" y="65513"/>
                  </a:lnTo>
                  <a:lnTo>
                    <a:pt x="291446" y="118309"/>
                  </a:lnTo>
                  <a:lnTo>
                    <a:pt x="294299" y="147149"/>
                  </a:lnTo>
                  <a:lnTo>
                    <a:pt x="286798" y="193662"/>
                  </a:lnTo>
                  <a:lnTo>
                    <a:pt x="265909" y="234057"/>
                  </a:lnTo>
                  <a:lnTo>
                    <a:pt x="234057" y="265909"/>
                  </a:lnTo>
                  <a:lnTo>
                    <a:pt x="193662" y="286798"/>
                  </a:lnTo>
                  <a:lnTo>
                    <a:pt x="147149" y="294299"/>
                  </a:lnTo>
                  <a:close/>
                </a:path>
              </a:pathLst>
            </a:custGeom>
            <a:solidFill>
              <a:srgbClr val="6EB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80"/>
            <p:cNvSpPr/>
            <p:nvPr/>
          </p:nvSpPr>
          <p:spPr>
            <a:xfrm>
              <a:off x="5584613" y="2708269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39" h="294639">
                  <a:moveTo>
                    <a:pt x="0" y="147149"/>
                  </a:moveTo>
                  <a:lnTo>
                    <a:pt x="7501" y="100646"/>
                  </a:lnTo>
                  <a:lnTo>
                    <a:pt x="28389" y="60253"/>
                  </a:lnTo>
                  <a:lnTo>
                    <a:pt x="60242" y="28396"/>
                  </a:lnTo>
                  <a:lnTo>
                    <a:pt x="100636" y="7503"/>
                  </a:lnTo>
                  <a:lnTo>
                    <a:pt x="147149" y="0"/>
                  </a:lnTo>
                  <a:lnTo>
                    <a:pt x="203458" y="11199"/>
                  </a:lnTo>
                  <a:lnTo>
                    <a:pt x="251199" y="43099"/>
                  </a:lnTo>
                  <a:lnTo>
                    <a:pt x="283099" y="90840"/>
                  </a:lnTo>
                  <a:lnTo>
                    <a:pt x="294299" y="147149"/>
                  </a:lnTo>
                  <a:lnTo>
                    <a:pt x="286798" y="193662"/>
                  </a:lnTo>
                  <a:lnTo>
                    <a:pt x="265909" y="234057"/>
                  </a:lnTo>
                  <a:lnTo>
                    <a:pt x="234057" y="265909"/>
                  </a:lnTo>
                  <a:lnTo>
                    <a:pt x="193662" y="286798"/>
                  </a:lnTo>
                  <a:lnTo>
                    <a:pt x="147149" y="294299"/>
                  </a:lnTo>
                  <a:lnTo>
                    <a:pt x="100636" y="286798"/>
                  </a:lnTo>
                  <a:lnTo>
                    <a:pt x="60242" y="265909"/>
                  </a:lnTo>
                  <a:lnTo>
                    <a:pt x="28389" y="234057"/>
                  </a:lnTo>
                  <a:lnTo>
                    <a:pt x="7501" y="193662"/>
                  </a:lnTo>
                  <a:lnTo>
                    <a:pt x="0" y="147149"/>
                  </a:lnTo>
                  <a:close/>
                </a:path>
              </a:pathLst>
            </a:custGeom>
            <a:ln w="12699">
              <a:solidFill>
                <a:srgbClr val="6EB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81"/>
          <p:cNvSpPr txBox="1"/>
          <p:nvPr/>
        </p:nvSpPr>
        <p:spPr>
          <a:xfrm>
            <a:off x="5667528" y="2821361"/>
            <a:ext cx="2101215" cy="581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aseline="35714" dirty="0">
                <a:solidFill>
                  <a:srgbClr val="FFFFFF"/>
                </a:solidFill>
                <a:latin typeface="Lato"/>
                <a:cs typeface="Lato"/>
              </a:rPr>
              <a:t>4 </a:t>
            </a:r>
            <a:r>
              <a:rPr sz="1600" spc="5" dirty="0">
                <a:solidFill>
                  <a:srgbClr val="FFFFFF"/>
                </a:solidFill>
                <a:latin typeface="Lato"/>
                <a:cs typeface="Lato"/>
              </a:rPr>
              <a:t>Chip control</a:t>
            </a:r>
            <a:r>
              <a:rPr sz="1600" spc="-10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600">
              <a:latin typeface="Lato"/>
              <a:cs typeface="Lato"/>
            </a:endParaRPr>
          </a:p>
          <a:p>
            <a:pPr marL="129539" marR="5080" indent="151765">
              <a:lnSpc>
                <a:spcPct val="100000"/>
              </a:lnSpc>
              <a:spcBef>
                <a:spcPts val="50"/>
              </a:spcBef>
            </a:pPr>
            <a:r>
              <a:rPr sz="1000" spc="10" dirty="0">
                <a:solidFill>
                  <a:srgbClr val="FFFFFF"/>
                </a:solidFill>
                <a:latin typeface="Lato"/>
                <a:cs typeface="Lato"/>
              </a:rPr>
              <a:t>(Digital </a:t>
            </a: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to analog converter to  generate</a:t>
            </a:r>
            <a:r>
              <a:rPr sz="10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ato"/>
                <a:cs typeface="Lato"/>
              </a:rPr>
              <a:t>&amp;</a:t>
            </a:r>
            <a:r>
              <a:rPr sz="10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Lato"/>
                <a:cs typeface="Lato"/>
              </a:rPr>
              <a:t>control</a:t>
            </a:r>
            <a:r>
              <a:rPr sz="10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quantum</a:t>
            </a:r>
            <a:r>
              <a:rPr sz="10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spc="10" dirty="0">
                <a:solidFill>
                  <a:srgbClr val="FFFFFF"/>
                </a:solidFill>
                <a:latin typeface="Lato"/>
                <a:cs typeface="Lato"/>
              </a:rPr>
              <a:t>states)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36" name="object 82"/>
          <p:cNvGrpSpPr/>
          <p:nvPr/>
        </p:nvGrpSpPr>
        <p:grpSpPr>
          <a:xfrm>
            <a:off x="8103958" y="3966116"/>
            <a:ext cx="307340" cy="307340"/>
            <a:chOff x="8103958" y="3966116"/>
            <a:chExt cx="307340" cy="307340"/>
          </a:xfrm>
        </p:grpSpPr>
        <p:sp>
          <p:nvSpPr>
            <p:cNvPr id="137" name="object 83"/>
            <p:cNvSpPr/>
            <p:nvPr/>
          </p:nvSpPr>
          <p:spPr>
            <a:xfrm>
              <a:off x="8110309" y="3972466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40" h="294639">
                  <a:moveTo>
                    <a:pt x="147149" y="294299"/>
                  </a:moveTo>
                  <a:lnTo>
                    <a:pt x="100646" y="286795"/>
                  </a:lnTo>
                  <a:lnTo>
                    <a:pt x="60253" y="265902"/>
                  </a:lnTo>
                  <a:lnTo>
                    <a:pt x="28396" y="234046"/>
                  </a:lnTo>
                  <a:lnTo>
                    <a:pt x="7503" y="193653"/>
                  </a:lnTo>
                  <a:lnTo>
                    <a:pt x="0" y="147149"/>
                  </a:lnTo>
                  <a:lnTo>
                    <a:pt x="7503" y="100636"/>
                  </a:lnTo>
                  <a:lnTo>
                    <a:pt x="28396" y="60242"/>
                  </a:lnTo>
                  <a:lnTo>
                    <a:pt x="60253" y="28389"/>
                  </a:lnTo>
                  <a:lnTo>
                    <a:pt x="100646" y="7501"/>
                  </a:lnTo>
                  <a:lnTo>
                    <a:pt x="147149" y="0"/>
                  </a:lnTo>
                  <a:lnTo>
                    <a:pt x="175989" y="2853"/>
                  </a:lnTo>
                  <a:lnTo>
                    <a:pt x="228785" y="24721"/>
                  </a:lnTo>
                  <a:lnTo>
                    <a:pt x="269577" y="65502"/>
                  </a:lnTo>
                  <a:lnTo>
                    <a:pt x="291446" y="118306"/>
                  </a:lnTo>
                  <a:lnTo>
                    <a:pt x="294299" y="147149"/>
                  </a:lnTo>
                  <a:lnTo>
                    <a:pt x="286798" y="193653"/>
                  </a:lnTo>
                  <a:lnTo>
                    <a:pt x="265909" y="234046"/>
                  </a:lnTo>
                  <a:lnTo>
                    <a:pt x="234057" y="265902"/>
                  </a:lnTo>
                  <a:lnTo>
                    <a:pt x="193662" y="286795"/>
                  </a:lnTo>
                  <a:lnTo>
                    <a:pt x="147149" y="294299"/>
                  </a:lnTo>
                  <a:close/>
                </a:path>
              </a:pathLst>
            </a:custGeom>
            <a:solidFill>
              <a:srgbClr val="6EB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84"/>
            <p:cNvSpPr/>
            <p:nvPr/>
          </p:nvSpPr>
          <p:spPr>
            <a:xfrm>
              <a:off x="8110308" y="3972466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40" h="294639">
                  <a:moveTo>
                    <a:pt x="0" y="147149"/>
                  </a:moveTo>
                  <a:lnTo>
                    <a:pt x="7503" y="100636"/>
                  </a:lnTo>
                  <a:lnTo>
                    <a:pt x="28396" y="60242"/>
                  </a:lnTo>
                  <a:lnTo>
                    <a:pt x="60253" y="28389"/>
                  </a:lnTo>
                  <a:lnTo>
                    <a:pt x="100646" y="7501"/>
                  </a:lnTo>
                  <a:lnTo>
                    <a:pt x="147149" y="0"/>
                  </a:lnTo>
                  <a:lnTo>
                    <a:pt x="203458" y="11199"/>
                  </a:lnTo>
                  <a:lnTo>
                    <a:pt x="251199" y="43099"/>
                  </a:lnTo>
                  <a:lnTo>
                    <a:pt x="283099" y="90831"/>
                  </a:lnTo>
                  <a:lnTo>
                    <a:pt x="294299" y="147149"/>
                  </a:lnTo>
                  <a:lnTo>
                    <a:pt x="286798" y="193653"/>
                  </a:lnTo>
                  <a:lnTo>
                    <a:pt x="265909" y="234046"/>
                  </a:lnTo>
                  <a:lnTo>
                    <a:pt x="234057" y="265902"/>
                  </a:lnTo>
                  <a:lnTo>
                    <a:pt x="193662" y="286795"/>
                  </a:lnTo>
                  <a:lnTo>
                    <a:pt x="147149" y="294299"/>
                  </a:lnTo>
                  <a:lnTo>
                    <a:pt x="100646" y="286795"/>
                  </a:lnTo>
                  <a:lnTo>
                    <a:pt x="60253" y="265902"/>
                  </a:lnTo>
                  <a:lnTo>
                    <a:pt x="28396" y="234046"/>
                  </a:lnTo>
                  <a:lnTo>
                    <a:pt x="7503" y="193653"/>
                  </a:lnTo>
                  <a:lnTo>
                    <a:pt x="0" y="147149"/>
                  </a:lnTo>
                  <a:close/>
                </a:path>
              </a:pathLst>
            </a:custGeom>
            <a:ln w="12699">
              <a:solidFill>
                <a:srgbClr val="6EB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85"/>
          <p:cNvSpPr txBox="1"/>
          <p:nvPr/>
        </p:nvSpPr>
        <p:spPr>
          <a:xfrm>
            <a:off x="8193229" y="3995024"/>
            <a:ext cx="128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Lato"/>
                <a:cs typeface="Lato"/>
              </a:rPr>
              <a:t>6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40" name="object 86"/>
          <p:cNvGrpSpPr/>
          <p:nvPr/>
        </p:nvGrpSpPr>
        <p:grpSpPr>
          <a:xfrm>
            <a:off x="9204656" y="4388141"/>
            <a:ext cx="307340" cy="307340"/>
            <a:chOff x="9204656" y="4388141"/>
            <a:chExt cx="307340" cy="307340"/>
          </a:xfrm>
        </p:grpSpPr>
        <p:sp>
          <p:nvSpPr>
            <p:cNvPr id="141" name="object 87"/>
            <p:cNvSpPr/>
            <p:nvPr/>
          </p:nvSpPr>
          <p:spPr>
            <a:xfrm>
              <a:off x="9211007" y="4394491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40" h="294639">
                  <a:moveTo>
                    <a:pt x="147149" y="294299"/>
                  </a:moveTo>
                  <a:lnTo>
                    <a:pt x="100636" y="286798"/>
                  </a:lnTo>
                  <a:lnTo>
                    <a:pt x="60242" y="265909"/>
                  </a:lnTo>
                  <a:lnTo>
                    <a:pt x="28389" y="234057"/>
                  </a:lnTo>
                  <a:lnTo>
                    <a:pt x="7501" y="193662"/>
                  </a:lnTo>
                  <a:lnTo>
                    <a:pt x="0" y="147149"/>
                  </a:lnTo>
                  <a:lnTo>
                    <a:pt x="7501" y="100636"/>
                  </a:lnTo>
                  <a:lnTo>
                    <a:pt x="28389" y="60242"/>
                  </a:lnTo>
                  <a:lnTo>
                    <a:pt x="60242" y="28389"/>
                  </a:lnTo>
                  <a:lnTo>
                    <a:pt x="100636" y="7501"/>
                  </a:lnTo>
                  <a:lnTo>
                    <a:pt x="147149" y="0"/>
                  </a:lnTo>
                  <a:lnTo>
                    <a:pt x="175989" y="2853"/>
                  </a:lnTo>
                  <a:lnTo>
                    <a:pt x="228785" y="24721"/>
                  </a:lnTo>
                  <a:lnTo>
                    <a:pt x="269577" y="65513"/>
                  </a:lnTo>
                  <a:lnTo>
                    <a:pt x="291446" y="118309"/>
                  </a:lnTo>
                  <a:lnTo>
                    <a:pt x="294299" y="147149"/>
                  </a:lnTo>
                  <a:lnTo>
                    <a:pt x="286795" y="193662"/>
                  </a:lnTo>
                  <a:lnTo>
                    <a:pt x="265902" y="234057"/>
                  </a:lnTo>
                  <a:lnTo>
                    <a:pt x="234046" y="265909"/>
                  </a:lnTo>
                  <a:lnTo>
                    <a:pt x="193653" y="286798"/>
                  </a:lnTo>
                  <a:lnTo>
                    <a:pt x="147149" y="294299"/>
                  </a:lnTo>
                  <a:close/>
                </a:path>
              </a:pathLst>
            </a:custGeom>
            <a:solidFill>
              <a:srgbClr val="6EB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88"/>
            <p:cNvSpPr/>
            <p:nvPr/>
          </p:nvSpPr>
          <p:spPr>
            <a:xfrm>
              <a:off x="9211006" y="4394491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40" h="294639">
                  <a:moveTo>
                    <a:pt x="0" y="147149"/>
                  </a:moveTo>
                  <a:lnTo>
                    <a:pt x="7501" y="100636"/>
                  </a:lnTo>
                  <a:lnTo>
                    <a:pt x="28389" y="60242"/>
                  </a:lnTo>
                  <a:lnTo>
                    <a:pt x="60242" y="28389"/>
                  </a:lnTo>
                  <a:lnTo>
                    <a:pt x="100636" y="7501"/>
                  </a:lnTo>
                  <a:lnTo>
                    <a:pt x="147149" y="0"/>
                  </a:lnTo>
                  <a:lnTo>
                    <a:pt x="203458" y="11199"/>
                  </a:lnTo>
                  <a:lnTo>
                    <a:pt x="251199" y="43099"/>
                  </a:lnTo>
                  <a:lnTo>
                    <a:pt x="283099" y="90840"/>
                  </a:lnTo>
                  <a:lnTo>
                    <a:pt x="294299" y="147149"/>
                  </a:lnTo>
                  <a:lnTo>
                    <a:pt x="286795" y="193662"/>
                  </a:lnTo>
                  <a:lnTo>
                    <a:pt x="265902" y="234057"/>
                  </a:lnTo>
                  <a:lnTo>
                    <a:pt x="234046" y="265909"/>
                  </a:lnTo>
                  <a:lnTo>
                    <a:pt x="193653" y="286798"/>
                  </a:lnTo>
                  <a:lnTo>
                    <a:pt x="147149" y="294299"/>
                  </a:lnTo>
                  <a:lnTo>
                    <a:pt x="100636" y="286798"/>
                  </a:lnTo>
                  <a:lnTo>
                    <a:pt x="60242" y="265909"/>
                  </a:lnTo>
                  <a:lnTo>
                    <a:pt x="28389" y="234057"/>
                  </a:lnTo>
                  <a:lnTo>
                    <a:pt x="7501" y="193662"/>
                  </a:lnTo>
                  <a:lnTo>
                    <a:pt x="0" y="147149"/>
                  </a:lnTo>
                  <a:close/>
                </a:path>
              </a:pathLst>
            </a:custGeom>
            <a:ln w="12699">
              <a:solidFill>
                <a:srgbClr val="6EB8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3" name="object 89"/>
          <p:cNvSpPr txBox="1"/>
          <p:nvPr/>
        </p:nvSpPr>
        <p:spPr>
          <a:xfrm>
            <a:off x="8746507" y="4417057"/>
            <a:ext cx="22967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0070">
              <a:lnSpc>
                <a:spcPts val="1545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Lato"/>
                <a:cs typeface="Lato"/>
              </a:rPr>
              <a:t>7</a:t>
            </a:r>
            <a:endParaRPr sz="1400">
              <a:latin typeface="Lato"/>
              <a:cs typeface="Lato"/>
            </a:endParaRPr>
          </a:p>
          <a:p>
            <a:pPr marL="12700">
              <a:lnSpc>
                <a:spcPts val="1785"/>
              </a:lnSpc>
              <a:tabLst>
                <a:tab pos="580390" algn="l"/>
                <a:tab pos="838835" algn="l"/>
              </a:tabLst>
            </a:pPr>
            <a:r>
              <a:rPr sz="1600" u="sng" dirty="0">
                <a:solidFill>
                  <a:srgbClr val="FFFFFF"/>
                </a:solidFill>
                <a:uFill>
                  <a:solidFill>
                    <a:srgbClr val="7E7E7E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600" spc="10" dirty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sz="1600" spc="-1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Lato"/>
                <a:cs typeface="Lato"/>
              </a:rPr>
              <a:t>acquisition</a:t>
            </a:r>
            <a:endParaRPr sz="1600">
              <a:latin typeface="Lato"/>
              <a:cs typeface="Lato"/>
            </a:endParaRPr>
          </a:p>
          <a:p>
            <a:pPr marL="1246505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600">
              <a:latin typeface="Lato"/>
              <a:cs typeface="Lato"/>
            </a:endParaRPr>
          </a:p>
        </p:txBody>
      </p:sp>
      <p:sp>
        <p:nvSpPr>
          <p:cNvPr id="144" name="object 90"/>
          <p:cNvSpPr/>
          <p:nvPr/>
        </p:nvSpPr>
        <p:spPr>
          <a:xfrm>
            <a:off x="0" y="575498"/>
            <a:ext cx="9537700" cy="600075"/>
          </a:xfrm>
          <a:custGeom>
            <a:avLst/>
            <a:gdLst/>
            <a:ahLst/>
            <a:cxnLst/>
            <a:rect l="l" t="t" r="r" b="b"/>
            <a:pathLst>
              <a:path w="9537700" h="600075">
                <a:moveTo>
                  <a:pt x="8892207" y="599998"/>
                </a:moveTo>
                <a:lnTo>
                  <a:pt x="0" y="599998"/>
                </a:lnTo>
                <a:lnTo>
                  <a:pt x="0" y="0"/>
                </a:lnTo>
                <a:lnTo>
                  <a:pt x="9537180" y="0"/>
                </a:lnTo>
                <a:lnTo>
                  <a:pt x="8892207" y="599998"/>
                </a:lnTo>
                <a:close/>
              </a:path>
            </a:pathLst>
          </a:custGeom>
          <a:solidFill>
            <a:srgbClr val="6EB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91"/>
          <p:cNvSpPr txBox="1">
            <a:spLocks/>
          </p:cNvSpPr>
          <p:nvPr/>
        </p:nvSpPr>
        <p:spPr>
          <a:xfrm>
            <a:off x="311149" y="740189"/>
            <a:ext cx="8521065" cy="320601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1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Overview</a:t>
            </a:r>
            <a:r>
              <a:rPr lang="en-US" sz="2000" spc="-95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sz="2000" spc="-1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of</a:t>
            </a:r>
            <a:r>
              <a:rPr lang="en-US" sz="2000" spc="-9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sz="2000" spc="25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Xanadu’s</a:t>
            </a:r>
            <a:r>
              <a:rPr lang="en-US" sz="2000" spc="-9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sz="2000" spc="15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photonic</a:t>
            </a:r>
            <a:r>
              <a:rPr lang="en-US" sz="2000" spc="-9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sz="2000" spc="25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quantum</a:t>
            </a:r>
            <a:r>
              <a:rPr lang="en-US" sz="2000" spc="-95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sz="2000" spc="1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computing</a:t>
            </a:r>
            <a:r>
              <a:rPr lang="en-US" sz="2000" spc="-9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sz="2000" spc="25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platform</a:t>
            </a:r>
            <a:endParaRPr lang="en-US" sz="2000" spc="25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5213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object 2"/>
          <p:cNvSpPr/>
          <p:nvPr/>
        </p:nvSpPr>
        <p:spPr>
          <a:xfrm>
            <a:off x="10195629" y="1329219"/>
            <a:ext cx="353060" cy="4584700"/>
          </a:xfrm>
          <a:custGeom>
            <a:avLst/>
            <a:gdLst/>
            <a:ahLst/>
            <a:cxnLst/>
            <a:rect l="l" t="t" r="r" b="b"/>
            <a:pathLst>
              <a:path w="353059" h="4584700">
                <a:moveTo>
                  <a:pt x="0" y="4584593"/>
                </a:moveTo>
                <a:lnTo>
                  <a:pt x="0" y="0"/>
                </a:lnTo>
                <a:lnTo>
                  <a:pt x="352799" y="0"/>
                </a:lnTo>
                <a:lnTo>
                  <a:pt x="352799" y="4584593"/>
                </a:lnTo>
                <a:lnTo>
                  <a:pt x="0" y="4584593"/>
                </a:lnTo>
                <a:close/>
              </a:path>
            </a:pathLst>
          </a:custGeom>
          <a:ln w="9524">
            <a:solidFill>
              <a:srgbClr val="1C93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7" name="object 3"/>
          <p:cNvGrpSpPr/>
          <p:nvPr/>
        </p:nvGrpSpPr>
        <p:grpSpPr>
          <a:xfrm>
            <a:off x="1089920" y="2742757"/>
            <a:ext cx="9853295" cy="3335020"/>
            <a:chOff x="1089920" y="2742757"/>
            <a:chExt cx="9853295" cy="3335020"/>
          </a:xfrm>
        </p:grpSpPr>
        <p:sp>
          <p:nvSpPr>
            <p:cNvPr id="148" name="object 4"/>
            <p:cNvSpPr/>
            <p:nvPr/>
          </p:nvSpPr>
          <p:spPr>
            <a:xfrm>
              <a:off x="9647105" y="2747519"/>
              <a:ext cx="353060" cy="3169285"/>
            </a:xfrm>
            <a:custGeom>
              <a:avLst/>
              <a:gdLst/>
              <a:ahLst/>
              <a:cxnLst/>
              <a:rect l="l" t="t" r="r" b="b"/>
              <a:pathLst>
                <a:path w="353059" h="3169285">
                  <a:moveTo>
                    <a:pt x="0" y="3168893"/>
                  </a:moveTo>
                  <a:lnTo>
                    <a:pt x="0" y="0"/>
                  </a:lnTo>
                  <a:lnTo>
                    <a:pt x="352799" y="0"/>
                  </a:lnTo>
                  <a:lnTo>
                    <a:pt x="352799" y="3168893"/>
                  </a:lnTo>
                  <a:lnTo>
                    <a:pt x="0" y="3168893"/>
                  </a:lnTo>
                  <a:close/>
                </a:path>
              </a:pathLst>
            </a:custGeom>
            <a:ln w="9524">
              <a:solidFill>
                <a:srgbClr val="1C9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5"/>
            <p:cNvSpPr/>
            <p:nvPr/>
          </p:nvSpPr>
          <p:spPr>
            <a:xfrm>
              <a:off x="1108970" y="5957863"/>
              <a:ext cx="9815195" cy="0"/>
            </a:xfrm>
            <a:custGeom>
              <a:avLst/>
              <a:gdLst/>
              <a:ahLst/>
              <a:cxnLst/>
              <a:rect l="l" t="t" r="r" b="b"/>
              <a:pathLst>
                <a:path w="9815195">
                  <a:moveTo>
                    <a:pt x="0" y="0"/>
                  </a:moveTo>
                  <a:lnTo>
                    <a:pt x="9815082" y="0"/>
                  </a:lnTo>
                </a:path>
              </a:pathLst>
            </a:custGeom>
            <a:ln w="380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"/>
            <p:cNvSpPr/>
            <p:nvPr/>
          </p:nvSpPr>
          <p:spPr>
            <a:xfrm>
              <a:off x="1479272" y="5957863"/>
              <a:ext cx="8929370" cy="106045"/>
            </a:xfrm>
            <a:custGeom>
              <a:avLst/>
              <a:gdLst/>
              <a:ahLst/>
              <a:cxnLst/>
              <a:rect l="l" t="t" r="r" b="b"/>
              <a:pathLst>
                <a:path w="8929370" h="106045">
                  <a:moveTo>
                    <a:pt x="0" y="0"/>
                  </a:moveTo>
                  <a:lnTo>
                    <a:pt x="0" y="105599"/>
                  </a:lnTo>
                </a:path>
                <a:path w="8929370" h="106045">
                  <a:moveTo>
                    <a:pt x="1064322" y="0"/>
                  </a:moveTo>
                  <a:lnTo>
                    <a:pt x="1064322" y="105599"/>
                  </a:lnTo>
                </a:path>
                <a:path w="8929370" h="106045">
                  <a:moveTo>
                    <a:pt x="2128620" y="0"/>
                  </a:moveTo>
                  <a:lnTo>
                    <a:pt x="2128620" y="105599"/>
                  </a:lnTo>
                </a:path>
                <a:path w="8929370" h="106045">
                  <a:moveTo>
                    <a:pt x="3192943" y="0"/>
                  </a:moveTo>
                  <a:lnTo>
                    <a:pt x="3192943" y="105599"/>
                  </a:lnTo>
                </a:path>
                <a:path w="8929370" h="106045">
                  <a:moveTo>
                    <a:pt x="4257241" y="0"/>
                  </a:moveTo>
                  <a:lnTo>
                    <a:pt x="4257241" y="105599"/>
                  </a:lnTo>
                </a:path>
                <a:path w="8929370" h="106045">
                  <a:moveTo>
                    <a:pt x="5736138" y="0"/>
                  </a:moveTo>
                  <a:lnTo>
                    <a:pt x="5736138" y="105599"/>
                  </a:lnTo>
                </a:path>
                <a:path w="8929370" h="106045">
                  <a:moveTo>
                    <a:pt x="6800461" y="0"/>
                  </a:moveTo>
                  <a:lnTo>
                    <a:pt x="6800461" y="105599"/>
                  </a:lnTo>
                </a:path>
                <a:path w="8929370" h="106045">
                  <a:moveTo>
                    <a:pt x="7864759" y="0"/>
                  </a:moveTo>
                  <a:lnTo>
                    <a:pt x="7864759" y="105599"/>
                  </a:lnTo>
                </a:path>
                <a:path w="8929370" h="106045">
                  <a:moveTo>
                    <a:pt x="8929082" y="0"/>
                  </a:moveTo>
                  <a:lnTo>
                    <a:pt x="8929082" y="105599"/>
                  </a:lnTo>
                </a:path>
              </a:pathLst>
            </a:custGeom>
            <a:ln w="2857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1" name="object 7"/>
          <p:cNvSpPr txBox="1">
            <a:spLocks/>
          </p:cNvSpPr>
          <p:nvPr/>
        </p:nvSpPr>
        <p:spPr>
          <a:xfrm>
            <a:off x="361024" y="306221"/>
            <a:ext cx="8079105" cy="406400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20" smtClean="0">
                <a:solidFill>
                  <a:srgbClr val="000000"/>
                </a:solidFill>
                <a:latin typeface="Lato"/>
                <a:cs typeface="Lato"/>
              </a:rPr>
              <a:t>QUANTUM</a:t>
            </a:r>
            <a:r>
              <a:rPr lang="en-US" sz="2500" spc="-165" smtClean="0">
                <a:solidFill>
                  <a:srgbClr val="000000"/>
                </a:solidFill>
                <a:latin typeface="Lato"/>
                <a:cs typeface="Lato"/>
              </a:rPr>
              <a:t> </a:t>
            </a:r>
            <a:r>
              <a:rPr lang="en-US" sz="2500" spc="5" smtClean="0">
                <a:solidFill>
                  <a:srgbClr val="000000"/>
                </a:solidFill>
                <a:latin typeface="Lato"/>
                <a:cs typeface="Lato"/>
              </a:rPr>
              <a:t>COMPUTING</a:t>
            </a:r>
            <a:r>
              <a:rPr lang="en-US" sz="2500" spc="-170" smtClean="0">
                <a:solidFill>
                  <a:srgbClr val="000000"/>
                </a:solidFill>
                <a:latin typeface="Lato"/>
                <a:cs typeface="Lato"/>
              </a:rPr>
              <a:t> </a:t>
            </a:r>
            <a:r>
              <a:rPr lang="en-US" sz="2500" spc="-15" smtClean="0">
                <a:solidFill>
                  <a:srgbClr val="000000"/>
                </a:solidFill>
              </a:rPr>
              <a:t>PROGRESS</a:t>
            </a:r>
            <a:r>
              <a:rPr lang="en-US" sz="2500" spc="-135" smtClean="0">
                <a:solidFill>
                  <a:srgbClr val="000000"/>
                </a:solidFill>
              </a:rPr>
              <a:t> </a:t>
            </a:r>
            <a:r>
              <a:rPr lang="en-US" sz="2500" spc="5" smtClean="0">
                <a:solidFill>
                  <a:srgbClr val="000000"/>
                </a:solidFill>
              </a:rPr>
              <a:t>IS</a:t>
            </a:r>
            <a:r>
              <a:rPr lang="en-US" sz="2500" spc="-130" smtClean="0">
                <a:solidFill>
                  <a:srgbClr val="000000"/>
                </a:solidFill>
              </a:rPr>
              <a:t> </a:t>
            </a:r>
            <a:r>
              <a:rPr lang="en-US" sz="2500" spc="-15" smtClean="0">
                <a:solidFill>
                  <a:srgbClr val="000000"/>
                </a:solidFill>
              </a:rPr>
              <a:t>ACCELERATING</a:t>
            </a:r>
            <a:endParaRPr lang="en-US" sz="2500">
              <a:latin typeface="Lato"/>
              <a:cs typeface="Lato"/>
            </a:endParaRPr>
          </a:p>
        </p:txBody>
      </p:sp>
      <p:sp>
        <p:nvSpPr>
          <p:cNvPr id="152" name="object 10"/>
          <p:cNvSpPr txBox="1"/>
          <p:nvPr/>
        </p:nvSpPr>
        <p:spPr>
          <a:xfrm>
            <a:off x="4490764" y="6098308"/>
            <a:ext cx="5427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2004</a:t>
            </a:r>
            <a:endParaRPr sz="1200">
              <a:latin typeface="Meiryo UI" panose="020B0604030504040204" pitchFamily="50" charset="-128"/>
              <a:ea typeface="Meiryo UI" panose="020B0604030504040204" pitchFamily="50" charset="-128"/>
              <a:cs typeface="Lato"/>
            </a:endParaRPr>
          </a:p>
        </p:txBody>
      </p:sp>
      <p:sp>
        <p:nvSpPr>
          <p:cNvPr id="153" name="object 11"/>
          <p:cNvSpPr txBox="1"/>
          <p:nvPr/>
        </p:nvSpPr>
        <p:spPr>
          <a:xfrm>
            <a:off x="5555076" y="6098308"/>
            <a:ext cx="5427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2006</a:t>
            </a:r>
            <a:endParaRPr sz="1200">
              <a:latin typeface="Meiryo UI" panose="020B0604030504040204" pitchFamily="50" charset="-128"/>
              <a:ea typeface="Meiryo UI" panose="020B0604030504040204" pitchFamily="50" charset="-128"/>
              <a:cs typeface="Lato"/>
            </a:endParaRPr>
          </a:p>
        </p:txBody>
      </p:sp>
      <p:sp>
        <p:nvSpPr>
          <p:cNvPr id="154" name="object 12"/>
          <p:cNvSpPr txBox="1"/>
          <p:nvPr/>
        </p:nvSpPr>
        <p:spPr>
          <a:xfrm>
            <a:off x="7033962" y="6098308"/>
            <a:ext cx="5427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2016</a:t>
            </a:r>
            <a:endParaRPr sz="1200">
              <a:latin typeface="Meiryo UI" panose="020B0604030504040204" pitchFamily="50" charset="-128"/>
              <a:ea typeface="Meiryo UI" panose="020B0604030504040204" pitchFamily="50" charset="-128"/>
              <a:cs typeface="Lato"/>
            </a:endParaRPr>
          </a:p>
        </p:txBody>
      </p:sp>
      <p:sp>
        <p:nvSpPr>
          <p:cNvPr id="155" name="object 13"/>
          <p:cNvSpPr txBox="1"/>
          <p:nvPr/>
        </p:nvSpPr>
        <p:spPr>
          <a:xfrm>
            <a:off x="8098274" y="6098308"/>
            <a:ext cx="5427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2018</a:t>
            </a:r>
            <a:endParaRPr sz="1200">
              <a:latin typeface="Meiryo UI" panose="020B0604030504040204" pitchFamily="50" charset="-128"/>
              <a:ea typeface="Meiryo UI" panose="020B0604030504040204" pitchFamily="50" charset="-128"/>
              <a:cs typeface="Lato"/>
            </a:endParaRPr>
          </a:p>
        </p:txBody>
      </p:sp>
      <p:sp>
        <p:nvSpPr>
          <p:cNvPr id="156" name="object 14"/>
          <p:cNvSpPr txBox="1"/>
          <p:nvPr/>
        </p:nvSpPr>
        <p:spPr>
          <a:xfrm>
            <a:off x="9162586" y="6098308"/>
            <a:ext cx="5427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2020</a:t>
            </a:r>
            <a:endParaRPr sz="1200">
              <a:latin typeface="Meiryo UI" panose="020B0604030504040204" pitchFamily="50" charset="-128"/>
              <a:ea typeface="Meiryo UI" panose="020B0604030504040204" pitchFamily="50" charset="-128"/>
              <a:cs typeface="Lato"/>
            </a:endParaRPr>
          </a:p>
        </p:txBody>
      </p:sp>
      <p:sp>
        <p:nvSpPr>
          <p:cNvPr id="157" name="object 15"/>
          <p:cNvSpPr txBox="1"/>
          <p:nvPr/>
        </p:nvSpPr>
        <p:spPr>
          <a:xfrm>
            <a:off x="10226860" y="6098308"/>
            <a:ext cx="5427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2022</a:t>
            </a:r>
            <a:endParaRPr sz="1200">
              <a:latin typeface="Meiryo UI" panose="020B0604030504040204" pitchFamily="50" charset="-128"/>
              <a:ea typeface="Meiryo UI" panose="020B0604030504040204" pitchFamily="50" charset="-128"/>
              <a:cs typeface="Lato"/>
            </a:endParaRPr>
          </a:p>
        </p:txBody>
      </p:sp>
      <p:sp>
        <p:nvSpPr>
          <p:cNvPr id="158" name="object 16"/>
          <p:cNvSpPr txBox="1"/>
          <p:nvPr/>
        </p:nvSpPr>
        <p:spPr>
          <a:xfrm>
            <a:off x="1294122" y="5782888"/>
            <a:ext cx="370205" cy="153888"/>
          </a:xfrm>
          <a:prstGeom prst="rect">
            <a:avLst/>
          </a:prstGeom>
          <a:solidFill>
            <a:srgbClr val="D8D8D8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65"/>
              </a:lnSpc>
            </a:pPr>
            <a:r>
              <a:rPr sz="1050" dirty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2</a:t>
            </a:r>
            <a:endParaRPr sz="1050">
              <a:latin typeface="Meiryo UI" panose="020B0604030504040204" pitchFamily="50" charset="-128"/>
              <a:ea typeface="Meiryo UI" panose="020B0604030504040204" pitchFamily="50" charset="-128"/>
              <a:cs typeface="Lato"/>
            </a:endParaRPr>
          </a:p>
        </p:txBody>
      </p:sp>
      <p:sp>
        <p:nvSpPr>
          <p:cNvPr id="159" name="object 17"/>
          <p:cNvSpPr/>
          <p:nvPr/>
        </p:nvSpPr>
        <p:spPr>
          <a:xfrm>
            <a:off x="2173285" y="5697538"/>
            <a:ext cx="370205" cy="234315"/>
          </a:xfrm>
          <a:custGeom>
            <a:avLst/>
            <a:gdLst/>
            <a:ahLst/>
            <a:cxnLst/>
            <a:rect l="l" t="t" r="r" b="b"/>
            <a:pathLst>
              <a:path w="370205" h="234314">
                <a:moveTo>
                  <a:pt x="370209" y="233999"/>
                </a:moveTo>
                <a:lnTo>
                  <a:pt x="0" y="233999"/>
                </a:lnTo>
                <a:lnTo>
                  <a:pt x="0" y="0"/>
                </a:lnTo>
                <a:lnTo>
                  <a:pt x="370209" y="0"/>
                </a:lnTo>
                <a:lnTo>
                  <a:pt x="370209" y="2339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object 18"/>
          <p:cNvSpPr txBox="1"/>
          <p:nvPr/>
        </p:nvSpPr>
        <p:spPr>
          <a:xfrm>
            <a:off x="2305202" y="5710535"/>
            <a:ext cx="1066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5</a:t>
            </a:r>
            <a:endParaRPr sz="1100">
              <a:latin typeface="Meiryo UI" panose="020B0604030504040204" pitchFamily="50" charset="-128"/>
              <a:ea typeface="Meiryo UI" panose="020B0604030504040204" pitchFamily="50" charset="-128"/>
              <a:cs typeface="Lato"/>
            </a:endParaRPr>
          </a:p>
        </p:txBody>
      </p:sp>
      <p:sp>
        <p:nvSpPr>
          <p:cNvPr id="161" name="object 19"/>
          <p:cNvSpPr/>
          <p:nvPr/>
        </p:nvSpPr>
        <p:spPr>
          <a:xfrm>
            <a:off x="2572219" y="5603988"/>
            <a:ext cx="370205" cy="327660"/>
          </a:xfrm>
          <a:custGeom>
            <a:avLst/>
            <a:gdLst/>
            <a:ahLst/>
            <a:cxnLst/>
            <a:rect l="l" t="t" r="r" b="b"/>
            <a:pathLst>
              <a:path w="370205" h="327660">
                <a:moveTo>
                  <a:pt x="370199" y="327599"/>
                </a:moveTo>
                <a:lnTo>
                  <a:pt x="0" y="327599"/>
                </a:lnTo>
                <a:lnTo>
                  <a:pt x="0" y="0"/>
                </a:lnTo>
                <a:lnTo>
                  <a:pt x="370199" y="0"/>
                </a:lnTo>
                <a:lnTo>
                  <a:pt x="370199" y="3275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object 20"/>
          <p:cNvSpPr txBox="1"/>
          <p:nvPr/>
        </p:nvSpPr>
        <p:spPr>
          <a:xfrm>
            <a:off x="2704137" y="5663771"/>
            <a:ext cx="1066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7</a:t>
            </a:r>
            <a:endParaRPr sz="1100">
              <a:latin typeface="Meiryo UI" panose="020B0604030504040204" pitchFamily="50" charset="-128"/>
              <a:ea typeface="Meiryo UI" panose="020B0604030504040204" pitchFamily="50" charset="-128"/>
              <a:cs typeface="Lato"/>
            </a:endParaRPr>
          </a:p>
        </p:txBody>
      </p:sp>
      <p:sp>
        <p:nvSpPr>
          <p:cNvPr id="163" name="object 21"/>
          <p:cNvSpPr txBox="1"/>
          <p:nvPr/>
        </p:nvSpPr>
        <p:spPr>
          <a:xfrm>
            <a:off x="5565939" y="5381847"/>
            <a:ext cx="370205" cy="556563"/>
          </a:xfrm>
          <a:prstGeom prst="rect">
            <a:avLst/>
          </a:prstGeom>
          <a:solidFill>
            <a:srgbClr val="D8D8D8"/>
          </a:solidFill>
        </p:spPr>
        <p:txBody>
          <a:bodyPr vert="horz" wrap="square" lIns="0" tIns="14732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160"/>
              </a:spcBef>
            </a:pPr>
            <a:r>
              <a:rPr sz="1050" dirty="0" smtClean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12</a:t>
            </a:r>
            <a:endParaRPr lang="en-US" sz="1050" dirty="0" smtClean="0">
              <a:latin typeface="Meiryo UI" panose="020B0604030504040204" pitchFamily="50" charset="-128"/>
              <a:ea typeface="Meiryo UI" panose="020B0604030504040204" pitchFamily="50" charset="-128"/>
              <a:cs typeface="Lato"/>
            </a:endParaRPr>
          </a:p>
          <a:p>
            <a:pPr marL="103505">
              <a:lnSpc>
                <a:spcPct val="100000"/>
              </a:lnSpc>
              <a:spcBef>
                <a:spcPts val="1160"/>
              </a:spcBef>
            </a:pPr>
            <a:endParaRPr sz="500" dirty="0">
              <a:latin typeface="Meiryo UI" panose="020B0604030504040204" pitchFamily="50" charset="-128"/>
              <a:ea typeface="Meiryo UI" panose="020B0604030504040204" pitchFamily="50" charset="-128"/>
              <a:cs typeface="Lato"/>
            </a:endParaRPr>
          </a:p>
        </p:txBody>
      </p:sp>
      <p:sp>
        <p:nvSpPr>
          <p:cNvPr id="164" name="object 22"/>
          <p:cNvSpPr/>
          <p:nvPr/>
        </p:nvSpPr>
        <p:spPr>
          <a:xfrm>
            <a:off x="7030260" y="4760565"/>
            <a:ext cx="370205" cy="1170940"/>
          </a:xfrm>
          <a:custGeom>
            <a:avLst/>
            <a:gdLst/>
            <a:ahLst/>
            <a:cxnLst/>
            <a:rect l="l" t="t" r="r" b="b"/>
            <a:pathLst>
              <a:path w="370204" h="1170939">
                <a:moveTo>
                  <a:pt x="370199" y="1170897"/>
                </a:moveTo>
                <a:lnTo>
                  <a:pt x="0" y="1170897"/>
                </a:lnTo>
                <a:lnTo>
                  <a:pt x="0" y="0"/>
                </a:lnTo>
                <a:lnTo>
                  <a:pt x="370199" y="0"/>
                </a:lnTo>
                <a:lnTo>
                  <a:pt x="370199" y="1170897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6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5" name="object 23"/>
          <p:cNvSpPr txBox="1"/>
          <p:nvPr/>
        </p:nvSpPr>
        <p:spPr>
          <a:xfrm>
            <a:off x="7108052" y="5021662"/>
            <a:ext cx="169277" cy="648970"/>
          </a:xfrm>
          <a:prstGeom prst="rect">
            <a:avLst/>
          </a:prstGeom>
        </p:spPr>
        <p:txBody>
          <a:bodyPr vert="vert270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100" dirty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50</a:t>
            </a:r>
            <a:r>
              <a:rPr sz="1100" spc="-150" dirty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 </a:t>
            </a:r>
            <a:r>
              <a:rPr sz="1100" spc="5" dirty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qubits</a:t>
            </a:r>
            <a:endParaRPr sz="1100">
              <a:latin typeface="Meiryo UI" panose="020B0604030504040204" pitchFamily="50" charset="-128"/>
              <a:ea typeface="Meiryo UI" panose="020B0604030504040204" pitchFamily="50" charset="-128"/>
              <a:cs typeface="Lato"/>
            </a:endParaRPr>
          </a:p>
        </p:txBody>
      </p:sp>
      <p:sp>
        <p:nvSpPr>
          <p:cNvPr id="166" name="object 24"/>
          <p:cNvSpPr/>
          <p:nvPr/>
        </p:nvSpPr>
        <p:spPr>
          <a:xfrm>
            <a:off x="8094558" y="4245466"/>
            <a:ext cx="370205" cy="1686560"/>
          </a:xfrm>
          <a:custGeom>
            <a:avLst/>
            <a:gdLst/>
            <a:ahLst/>
            <a:cxnLst/>
            <a:rect l="l" t="t" r="r" b="b"/>
            <a:pathLst>
              <a:path w="370204" h="1686560">
                <a:moveTo>
                  <a:pt x="370199" y="1685996"/>
                </a:moveTo>
                <a:lnTo>
                  <a:pt x="0" y="1685996"/>
                </a:lnTo>
                <a:lnTo>
                  <a:pt x="0" y="0"/>
                </a:lnTo>
                <a:lnTo>
                  <a:pt x="370199" y="0"/>
                </a:lnTo>
                <a:lnTo>
                  <a:pt x="370199" y="1685996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6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object 25"/>
          <p:cNvSpPr txBox="1"/>
          <p:nvPr/>
        </p:nvSpPr>
        <p:spPr>
          <a:xfrm>
            <a:off x="8172364" y="4764102"/>
            <a:ext cx="169277" cy="648970"/>
          </a:xfrm>
          <a:prstGeom prst="rect">
            <a:avLst/>
          </a:prstGeom>
        </p:spPr>
        <p:txBody>
          <a:bodyPr vert="vert270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100" dirty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72</a:t>
            </a:r>
            <a:r>
              <a:rPr sz="1100" spc="-150" dirty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 </a:t>
            </a:r>
            <a:r>
              <a:rPr sz="1100" spc="5" dirty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qubits</a:t>
            </a:r>
            <a:endParaRPr sz="1100">
              <a:latin typeface="Meiryo UI" panose="020B0604030504040204" pitchFamily="50" charset="-128"/>
              <a:ea typeface="Meiryo UI" panose="020B0604030504040204" pitchFamily="50" charset="-128"/>
              <a:cs typeface="Lato"/>
            </a:endParaRPr>
          </a:p>
        </p:txBody>
      </p:sp>
      <p:sp>
        <p:nvSpPr>
          <p:cNvPr id="168" name="object 26"/>
          <p:cNvSpPr/>
          <p:nvPr/>
        </p:nvSpPr>
        <p:spPr>
          <a:xfrm>
            <a:off x="7675259" y="5782888"/>
            <a:ext cx="370205" cy="148590"/>
          </a:xfrm>
          <a:custGeom>
            <a:avLst/>
            <a:gdLst/>
            <a:ahLst/>
            <a:cxnLst/>
            <a:rect l="l" t="t" r="r" b="b"/>
            <a:pathLst>
              <a:path w="370204" h="148589">
                <a:moveTo>
                  <a:pt x="370199" y="148499"/>
                </a:moveTo>
                <a:lnTo>
                  <a:pt x="0" y="148499"/>
                </a:lnTo>
                <a:lnTo>
                  <a:pt x="0" y="0"/>
                </a:lnTo>
                <a:lnTo>
                  <a:pt x="370199" y="0"/>
                </a:lnTo>
                <a:lnTo>
                  <a:pt x="370199" y="148499"/>
                </a:lnTo>
                <a:close/>
              </a:path>
            </a:pathLst>
          </a:custGeom>
          <a:solidFill>
            <a:srgbClr val="1C9397"/>
          </a:solidFill>
        </p:spPr>
        <p:txBody>
          <a:bodyPr wrap="square" lIns="0" tIns="0" rIns="0" bIns="0" rtlCol="0"/>
          <a:lstStyle/>
          <a:p>
            <a:endParaRPr sz="16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9" name="object 27"/>
          <p:cNvSpPr txBox="1"/>
          <p:nvPr/>
        </p:nvSpPr>
        <p:spPr>
          <a:xfrm>
            <a:off x="7808996" y="5758155"/>
            <a:ext cx="10287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2</a:t>
            </a:r>
            <a:endParaRPr sz="1000">
              <a:latin typeface="Meiryo UI" panose="020B0604030504040204" pitchFamily="50" charset="-128"/>
              <a:ea typeface="Meiryo UI" panose="020B0604030504040204" pitchFamily="50" charset="-128"/>
              <a:cs typeface="Lato"/>
            </a:endParaRPr>
          </a:p>
        </p:txBody>
      </p:sp>
      <p:sp>
        <p:nvSpPr>
          <p:cNvPr id="170" name="object 28"/>
          <p:cNvSpPr/>
          <p:nvPr/>
        </p:nvSpPr>
        <p:spPr>
          <a:xfrm>
            <a:off x="8610282" y="5564738"/>
            <a:ext cx="370205" cy="367030"/>
          </a:xfrm>
          <a:custGeom>
            <a:avLst/>
            <a:gdLst/>
            <a:ahLst/>
            <a:cxnLst/>
            <a:rect l="l" t="t" r="r" b="b"/>
            <a:pathLst>
              <a:path w="370204" h="367029">
                <a:moveTo>
                  <a:pt x="370199" y="366599"/>
                </a:moveTo>
                <a:lnTo>
                  <a:pt x="0" y="366599"/>
                </a:lnTo>
                <a:lnTo>
                  <a:pt x="0" y="0"/>
                </a:lnTo>
                <a:lnTo>
                  <a:pt x="370199" y="0"/>
                </a:lnTo>
                <a:lnTo>
                  <a:pt x="370199" y="366599"/>
                </a:lnTo>
                <a:close/>
              </a:path>
            </a:pathLst>
          </a:custGeom>
          <a:solidFill>
            <a:srgbClr val="1C9397"/>
          </a:solidFill>
        </p:spPr>
        <p:txBody>
          <a:bodyPr wrap="square" lIns="0" tIns="0" rIns="0" bIns="0" rtlCol="0"/>
          <a:lstStyle/>
          <a:p>
            <a:endParaRPr sz="16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1" name="object 29"/>
          <p:cNvSpPr txBox="1"/>
          <p:nvPr/>
        </p:nvSpPr>
        <p:spPr>
          <a:xfrm>
            <a:off x="8742193" y="5644027"/>
            <a:ext cx="106680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4</a:t>
            </a:r>
            <a:endParaRPr sz="1050">
              <a:latin typeface="Meiryo UI" panose="020B0604030504040204" pitchFamily="50" charset="-128"/>
              <a:ea typeface="Meiryo UI" panose="020B0604030504040204" pitchFamily="50" charset="-128"/>
              <a:cs typeface="Lato"/>
            </a:endParaRPr>
          </a:p>
        </p:txBody>
      </p:sp>
      <p:sp>
        <p:nvSpPr>
          <p:cNvPr id="172" name="object 30"/>
          <p:cNvSpPr/>
          <p:nvPr/>
        </p:nvSpPr>
        <p:spPr>
          <a:xfrm>
            <a:off x="9034057" y="5044764"/>
            <a:ext cx="370205" cy="887094"/>
          </a:xfrm>
          <a:custGeom>
            <a:avLst/>
            <a:gdLst/>
            <a:ahLst/>
            <a:cxnLst/>
            <a:rect l="l" t="t" r="r" b="b"/>
            <a:pathLst>
              <a:path w="370204" h="887095">
                <a:moveTo>
                  <a:pt x="370199" y="886798"/>
                </a:moveTo>
                <a:lnTo>
                  <a:pt x="0" y="886798"/>
                </a:lnTo>
                <a:lnTo>
                  <a:pt x="0" y="0"/>
                </a:lnTo>
                <a:lnTo>
                  <a:pt x="370199" y="0"/>
                </a:lnTo>
                <a:lnTo>
                  <a:pt x="370199" y="886798"/>
                </a:lnTo>
                <a:close/>
              </a:path>
            </a:pathLst>
          </a:custGeom>
          <a:solidFill>
            <a:srgbClr val="1C9397"/>
          </a:solidFill>
        </p:spPr>
        <p:txBody>
          <a:bodyPr wrap="square" lIns="0" tIns="0" rIns="0" bIns="0" rtlCol="0"/>
          <a:lstStyle/>
          <a:p>
            <a:endParaRPr sz="16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3" name="object 31"/>
          <p:cNvSpPr txBox="1"/>
          <p:nvPr/>
        </p:nvSpPr>
        <p:spPr>
          <a:xfrm>
            <a:off x="9126006" y="5498713"/>
            <a:ext cx="187960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12</a:t>
            </a:r>
            <a:endParaRPr sz="1050" dirty="0">
              <a:latin typeface="Meiryo UI" panose="020B0604030504040204" pitchFamily="50" charset="-128"/>
              <a:ea typeface="Meiryo UI" panose="020B0604030504040204" pitchFamily="50" charset="-128"/>
              <a:cs typeface="Lato"/>
            </a:endParaRPr>
          </a:p>
        </p:txBody>
      </p:sp>
      <p:sp>
        <p:nvSpPr>
          <p:cNvPr id="174" name="object 32"/>
          <p:cNvSpPr/>
          <p:nvPr/>
        </p:nvSpPr>
        <p:spPr>
          <a:xfrm>
            <a:off x="9638355" y="3852467"/>
            <a:ext cx="370205" cy="2078989"/>
          </a:xfrm>
          <a:custGeom>
            <a:avLst/>
            <a:gdLst/>
            <a:ahLst/>
            <a:cxnLst/>
            <a:rect l="l" t="t" r="r" b="b"/>
            <a:pathLst>
              <a:path w="370204" h="2078989">
                <a:moveTo>
                  <a:pt x="370199" y="2078995"/>
                </a:moveTo>
                <a:lnTo>
                  <a:pt x="0" y="2078995"/>
                </a:lnTo>
                <a:lnTo>
                  <a:pt x="0" y="0"/>
                </a:lnTo>
                <a:lnTo>
                  <a:pt x="370199" y="0"/>
                </a:lnTo>
                <a:lnTo>
                  <a:pt x="370199" y="2078995"/>
                </a:lnTo>
                <a:close/>
              </a:path>
            </a:pathLst>
          </a:custGeom>
          <a:solidFill>
            <a:srgbClr val="1C9397"/>
          </a:solidFill>
        </p:spPr>
        <p:txBody>
          <a:bodyPr wrap="square" lIns="0" tIns="0" rIns="0" bIns="0" rtlCol="0"/>
          <a:lstStyle/>
          <a:p>
            <a:endParaRPr sz="16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5" name="object 33"/>
          <p:cNvSpPr txBox="1"/>
          <p:nvPr/>
        </p:nvSpPr>
        <p:spPr>
          <a:xfrm>
            <a:off x="9716126" y="4304033"/>
            <a:ext cx="169277" cy="1454122"/>
          </a:xfrm>
          <a:prstGeom prst="rect">
            <a:avLst/>
          </a:prstGeom>
        </p:spPr>
        <p:txBody>
          <a:bodyPr vert="vert270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100" spc="-10" dirty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80-1,000+</a:t>
            </a:r>
            <a:r>
              <a:rPr sz="1100" spc="-120" dirty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qubits</a:t>
            </a:r>
            <a:endParaRPr sz="1100" dirty="0">
              <a:latin typeface="Meiryo UI" panose="020B0604030504040204" pitchFamily="50" charset="-128"/>
              <a:ea typeface="Meiryo UI" panose="020B0604030504040204" pitchFamily="50" charset="-128"/>
              <a:cs typeface="Lato"/>
            </a:endParaRPr>
          </a:p>
        </p:txBody>
      </p:sp>
      <p:sp>
        <p:nvSpPr>
          <p:cNvPr id="176" name="object 34"/>
          <p:cNvSpPr/>
          <p:nvPr/>
        </p:nvSpPr>
        <p:spPr>
          <a:xfrm>
            <a:off x="10186879" y="2762569"/>
            <a:ext cx="370205" cy="3169285"/>
          </a:xfrm>
          <a:custGeom>
            <a:avLst/>
            <a:gdLst/>
            <a:ahLst/>
            <a:cxnLst/>
            <a:rect l="l" t="t" r="r" b="b"/>
            <a:pathLst>
              <a:path w="370204" h="3169285">
                <a:moveTo>
                  <a:pt x="370199" y="3168893"/>
                </a:moveTo>
                <a:lnTo>
                  <a:pt x="0" y="3168893"/>
                </a:lnTo>
                <a:lnTo>
                  <a:pt x="0" y="0"/>
                </a:lnTo>
                <a:lnTo>
                  <a:pt x="370199" y="0"/>
                </a:lnTo>
                <a:lnTo>
                  <a:pt x="370199" y="3168893"/>
                </a:lnTo>
                <a:close/>
              </a:path>
            </a:pathLst>
          </a:custGeom>
          <a:solidFill>
            <a:srgbClr val="1C93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35"/>
          <p:cNvSpPr txBox="1"/>
          <p:nvPr/>
        </p:nvSpPr>
        <p:spPr>
          <a:xfrm>
            <a:off x="10289124" y="3223789"/>
            <a:ext cx="169277" cy="2216744"/>
          </a:xfrm>
          <a:prstGeom prst="rect">
            <a:avLst/>
          </a:prstGeom>
        </p:spPr>
        <p:txBody>
          <a:bodyPr vert="vert270" wrap="square" lIns="0" tIns="1079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85"/>
              </a:spcBef>
            </a:pPr>
            <a:r>
              <a:rPr sz="1100" spc="-5" dirty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1,000-100,000+</a:t>
            </a:r>
            <a:r>
              <a:rPr sz="1100" spc="-145" dirty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qubits</a:t>
            </a:r>
            <a:endParaRPr sz="1100" dirty="0">
              <a:latin typeface="Meiryo UI" panose="020B0604030504040204" pitchFamily="50" charset="-128"/>
              <a:ea typeface="Meiryo UI" panose="020B0604030504040204" pitchFamily="50" charset="-128"/>
              <a:cs typeface="Lato"/>
            </a:endParaRPr>
          </a:p>
        </p:txBody>
      </p:sp>
      <p:grpSp>
        <p:nvGrpSpPr>
          <p:cNvPr id="178" name="object 36"/>
          <p:cNvGrpSpPr/>
          <p:nvPr/>
        </p:nvGrpSpPr>
        <p:grpSpPr>
          <a:xfrm>
            <a:off x="1152930" y="2580044"/>
            <a:ext cx="8824595" cy="3469004"/>
            <a:chOff x="1152930" y="2580044"/>
            <a:chExt cx="8824595" cy="3469004"/>
          </a:xfrm>
        </p:grpSpPr>
        <p:sp>
          <p:nvSpPr>
            <p:cNvPr id="179" name="object 37"/>
            <p:cNvSpPr/>
            <p:nvPr/>
          </p:nvSpPr>
          <p:spPr>
            <a:xfrm>
              <a:off x="1159280" y="5187789"/>
              <a:ext cx="4762500" cy="153670"/>
            </a:xfrm>
            <a:custGeom>
              <a:avLst/>
              <a:gdLst/>
              <a:ahLst/>
              <a:cxnLst/>
              <a:rect l="l" t="t" r="r" b="b"/>
              <a:pathLst>
                <a:path w="4762500" h="153670">
                  <a:moveTo>
                    <a:pt x="0" y="153299"/>
                  </a:moveTo>
                  <a:lnTo>
                    <a:pt x="1003" y="123467"/>
                  </a:lnTo>
                  <a:lnTo>
                    <a:pt x="3741" y="99102"/>
                  </a:lnTo>
                  <a:lnTo>
                    <a:pt x="7802" y="82674"/>
                  </a:lnTo>
                  <a:lnTo>
                    <a:pt x="12774" y="76649"/>
                  </a:lnTo>
                  <a:lnTo>
                    <a:pt x="2368462" y="76649"/>
                  </a:lnTo>
                  <a:lnTo>
                    <a:pt x="2373443" y="70625"/>
                  </a:lnTo>
                  <a:lnTo>
                    <a:pt x="2377503" y="54196"/>
                  </a:lnTo>
                  <a:lnTo>
                    <a:pt x="2380236" y="29832"/>
                  </a:lnTo>
                  <a:lnTo>
                    <a:pt x="2381237" y="0"/>
                  </a:lnTo>
                  <a:lnTo>
                    <a:pt x="2382242" y="29832"/>
                  </a:lnTo>
                  <a:lnTo>
                    <a:pt x="2384981" y="54196"/>
                  </a:lnTo>
                  <a:lnTo>
                    <a:pt x="2389042" y="70625"/>
                  </a:lnTo>
                  <a:lnTo>
                    <a:pt x="2394012" y="76649"/>
                  </a:lnTo>
                  <a:lnTo>
                    <a:pt x="4749707" y="76649"/>
                  </a:lnTo>
                  <a:lnTo>
                    <a:pt x="4754688" y="82674"/>
                  </a:lnTo>
                  <a:lnTo>
                    <a:pt x="4758748" y="99102"/>
                  </a:lnTo>
                  <a:lnTo>
                    <a:pt x="4761481" y="123467"/>
                  </a:lnTo>
                  <a:lnTo>
                    <a:pt x="4762482" y="153299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38"/>
            <p:cNvSpPr/>
            <p:nvPr/>
          </p:nvSpPr>
          <p:spPr>
            <a:xfrm>
              <a:off x="6177862" y="5873338"/>
              <a:ext cx="640715" cy="169545"/>
            </a:xfrm>
            <a:custGeom>
              <a:avLst/>
              <a:gdLst/>
              <a:ahLst/>
              <a:cxnLst/>
              <a:rect l="l" t="t" r="r" b="b"/>
              <a:pathLst>
                <a:path w="640715" h="169545">
                  <a:moveTo>
                    <a:pt x="320224" y="169049"/>
                  </a:moveTo>
                  <a:lnTo>
                    <a:pt x="0" y="84524"/>
                  </a:lnTo>
                  <a:lnTo>
                    <a:pt x="320224" y="0"/>
                  </a:lnTo>
                  <a:lnTo>
                    <a:pt x="640473" y="84524"/>
                  </a:lnTo>
                  <a:lnTo>
                    <a:pt x="320224" y="1690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39"/>
            <p:cNvSpPr/>
            <p:nvPr/>
          </p:nvSpPr>
          <p:spPr>
            <a:xfrm>
              <a:off x="6177862" y="5873338"/>
              <a:ext cx="640715" cy="169545"/>
            </a:xfrm>
            <a:custGeom>
              <a:avLst/>
              <a:gdLst/>
              <a:ahLst/>
              <a:cxnLst/>
              <a:rect l="l" t="t" r="r" b="b"/>
              <a:pathLst>
                <a:path w="640715" h="169545">
                  <a:moveTo>
                    <a:pt x="320224" y="0"/>
                  </a:moveTo>
                  <a:lnTo>
                    <a:pt x="320224" y="169049"/>
                  </a:lnTo>
                </a:path>
                <a:path w="640715" h="169545">
                  <a:moveTo>
                    <a:pt x="320224" y="0"/>
                  </a:moveTo>
                  <a:lnTo>
                    <a:pt x="640473" y="84524"/>
                  </a:lnTo>
                  <a:lnTo>
                    <a:pt x="320224" y="169049"/>
                  </a:lnTo>
                  <a:lnTo>
                    <a:pt x="0" y="84524"/>
                  </a:lnTo>
                  <a:lnTo>
                    <a:pt x="320224" y="0"/>
                  </a:lnTo>
                  <a:close/>
                </a:path>
              </a:pathLst>
            </a:custGeom>
            <a:ln w="126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40"/>
            <p:cNvSpPr/>
            <p:nvPr/>
          </p:nvSpPr>
          <p:spPr>
            <a:xfrm>
              <a:off x="6876436" y="4426206"/>
              <a:ext cx="677963" cy="2711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41"/>
            <p:cNvSpPr/>
            <p:nvPr/>
          </p:nvSpPr>
          <p:spPr>
            <a:xfrm>
              <a:off x="7854909" y="3852342"/>
              <a:ext cx="849648" cy="366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42"/>
            <p:cNvSpPr/>
            <p:nvPr/>
          </p:nvSpPr>
          <p:spPr>
            <a:xfrm>
              <a:off x="8795382" y="4816165"/>
              <a:ext cx="424180" cy="748665"/>
            </a:xfrm>
            <a:custGeom>
              <a:avLst/>
              <a:gdLst/>
              <a:ahLst/>
              <a:cxnLst/>
              <a:rect l="l" t="t" r="r" b="b"/>
              <a:pathLst>
                <a:path w="424179" h="748664">
                  <a:moveTo>
                    <a:pt x="0" y="748573"/>
                  </a:moveTo>
                  <a:lnTo>
                    <a:pt x="0" y="0"/>
                  </a:lnTo>
                  <a:lnTo>
                    <a:pt x="423899" y="0"/>
                  </a:lnTo>
                  <a:lnTo>
                    <a:pt x="423899" y="171524"/>
                  </a:lnTo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43"/>
            <p:cNvSpPr/>
            <p:nvPr/>
          </p:nvSpPr>
          <p:spPr>
            <a:xfrm>
              <a:off x="9203531" y="498768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49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49" y="4322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44"/>
            <p:cNvSpPr/>
            <p:nvPr/>
          </p:nvSpPr>
          <p:spPr>
            <a:xfrm>
              <a:off x="9203531" y="498768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49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45"/>
            <p:cNvSpPr/>
            <p:nvPr/>
          </p:nvSpPr>
          <p:spPr>
            <a:xfrm>
              <a:off x="9675855" y="2586394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147599" y="295199"/>
                  </a:moveTo>
                  <a:lnTo>
                    <a:pt x="100943" y="287675"/>
                  </a:lnTo>
                  <a:lnTo>
                    <a:pt x="60425" y="266723"/>
                  </a:lnTo>
                  <a:lnTo>
                    <a:pt x="28475" y="234773"/>
                  </a:lnTo>
                  <a:lnTo>
                    <a:pt x="7523" y="194255"/>
                  </a:lnTo>
                  <a:lnTo>
                    <a:pt x="0" y="147599"/>
                  </a:lnTo>
                  <a:lnTo>
                    <a:pt x="7523" y="100943"/>
                  </a:lnTo>
                  <a:lnTo>
                    <a:pt x="28475" y="60425"/>
                  </a:lnTo>
                  <a:lnTo>
                    <a:pt x="60425" y="28475"/>
                  </a:lnTo>
                  <a:lnTo>
                    <a:pt x="100943" y="7523"/>
                  </a:lnTo>
                  <a:lnTo>
                    <a:pt x="147599" y="0"/>
                  </a:lnTo>
                  <a:lnTo>
                    <a:pt x="176529" y="2862"/>
                  </a:lnTo>
                  <a:lnTo>
                    <a:pt x="229485" y="24795"/>
                  </a:lnTo>
                  <a:lnTo>
                    <a:pt x="270403" y="65703"/>
                  </a:lnTo>
                  <a:lnTo>
                    <a:pt x="292337" y="118666"/>
                  </a:lnTo>
                  <a:lnTo>
                    <a:pt x="295199" y="147599"/>
                  </a:lnTo>
                  <a:lnTo>
                    <a:pt x="287675" y="194255"/>
                  </a:lnTo>
                  <a:lnTo>
                    <a:pt x="266723" y="234773"/>
                  </a:lnTo>
                  <a:lnTo>
                    <a:pt x="234773" y="266723"/>
                  </a:lnTo>
                  <a:lnTo>
                    <a:pt x="194255" y="287675"/>
                  </a:lnTo>
                  <a:lnTo>
                    <a:pt x="147599" y="295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46"/>
            <p:cNvSpPr/>
            <p:nvPr/>
          </p:nvSpPr>
          <p:spPr>
            <a:xfrm>
              <a:off x="9675855" y="2586394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0" y="147599"/>
                  </a:moveTo>
                  <a:lnTo>
                    <a:pt x="7523" y="100943"/>
                  </a:lnTo>
                  <a:lnTo>
                    <a:pt x="28475" y="60425"/>
                  </a:lnTo>
                  <a:lnTo>
                    <a:pt x="60425" y="28475"/>
                  </a:lnTo>
                  <a:lnTo>
                    <a:pt x="100943" y="7523"/>
                  </a:lnTo>
                  <a:lnTo>
                    <a:pt x="147599" y="0"/>
                  </a:lnTo>
                  <a:lnTo>
                    <a:pt x="204080" y="11234"/>
                  </a:lnTo>
                  <a:lnTo>
                    <a:pt x="251974" y="43224"/>
                  </a:lnTo>
                  <a:lnTo>
                    <a:pt x="283965" y="91109"/>
                  </a:lnTo>
                  <a:lnTo>
                    <a:pt x="295199" y="147599"/>
                  </a:lnTo>
                  <a:lnTo>
                    <a:pt x="287675" y="194255"/>
                  </a:lnTo>
                  <a:lnTo>
                    <a:pt x="266723" y="234773"/>
                  </a:lnTo>
                  <a:lnTo>
                    <a:pt x="234773" y="266723"/>
                  </a:lnTo>
                  <a:lnTo>
                    <a:pt x="194255" y="287675"/>
                  </a:lnTo>
                  <a:lnTo>
                    <a:pt x="147599" y="295199"/>
                  </a:lnTo>
                  <a:lnTo>
                    <a:pt x="100943" y="287675"/>
                  </a:lnTo>
                  <a:lnTo>
                    <a:pt x="60425" y="266723"/>
                  </a:lnTo>
                  <a:lnTo>
                    <a:pt x="28475" y="234773"/>
                  </a:lnTo>
                  <a:lnTo>
                    <a:pt x="7523" y="194255"/>
                  </a:lnTo>
                  <a:lnTo>
                    <a:pt x="0" y="147599"/>
                  </a:lnTo>
                  <a:close/>
                </a:path>
              </a:pathLst>
            </a:custGeom>
            <a:ln w="12699">
              <a:solidFill>
                <a:srgbClr val="1C9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9" name="object 47"/>
          <p:cNvSpPr txBox="1"/>
          <p:nvPr/>
        </p:nvSpPr>
        <p:spPr>
          <a:xfrm>
            <a:off x="2033402" y="4224471"/>
            <a:ext cx="3945514" cy="92076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800" spc="-5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Carlito"/>
              </a:rPr>
              <a:t>R&amp;D Labs </a:t>
            </a:r>
            <a:r>
              <a:rPr sz="1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Carlito"/>
              </a:rPr>
              <a:t>achieve </a:t>
            </a:r>
            <a:r>
              <a:rPr sz="1800" spc="-5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Carlito"/>
              </a:rPr>
              <a:t>2-12</a:t>
            </a:r>
            <a:r>
              <a:rPr sz="1800" spc="-9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Carlito"/>
              </a:rPr>
              <a:t> </a:t>
            </a:r>
            <a:r>
              <a:rPr sz="1800" spc="-5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Carlito"/>
              </a:rPr>
              <a:t>qubits</a:t>
            </a:r>
            <a:endParaRPr sz="18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Carlito"/>
            </a:endParaRPr>
          </a:p>
          <a:p>
            <a:pPr marL="175260" indent="-149225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175895" algn="l"/>
              </a:tabLst>
            </a:pPr>
            <a:r>
              <a:rPr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Lato"/>
              </a:rPr>
              <a:t>IBM,</a:t>
            </a:r>
            <a:r>
              <a:rPr sz="1200" spc="-85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Lato"/>
              </a:rPr>
              <a:t> </a:t>
            </a:r>
            <a:r>
              <a:rPr sz="1200" spc="-3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Lato"/>
              </a:rPr>
              <a:t>MIT,</a:t>
            </a:r>
            <a:r>
              <a:rPr sz="1200" spc="-85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Lato"/>
              </a:rPr>
              <a:t> </a:t>
            </a:r>
            <a:r>
              <a:rPr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Lato"/>
              </a:rPr>
              <a:t>Stanford,</a:t>
            </a:r>
            <a:r>
              <a:rPr sz="1200" spc="-85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Lato"/>
              </a:rPr>
              <a:t> </a:t>
            </a:r>
            <a:r>
              <a:rPr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Lato"/>
              </a:rPr>
              <a:t>Oxford,</a:t>
            </a:r>
            <a:r>
              <a:rPr sz="1200" spc="-85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Lato"/>
              </a:rPr>
              <a:t> </a:t>
            </a:r>
            <a:r>
              <a:rPr sz="1200" spc="-5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Lato"/>
              </a:rPr>
              <a:t>Munich</a:t>
            </a:r>
            <a:endParaRPr sz="1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Lato"/>
            </a:endParaRPr>
          </a:p>
          <a:p>
            <a:pPr marL="175260" indent="-149225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175895" algn="l"/>
              </a:tabLst>
            </a:pPr>
            <a:r>
              <a:rPr sz="1200" spc="-15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Lato"/>
              </a:rPr>
              <a:t>Los </a:t>
            </a:r>
            <a:r>
              <a:rPr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Lato"/>
              </a:rPr>
              <a:t>Alamos </a:t>
            </a:r>
            <a:r>
              <a:rPr sz="1200" spc="5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Lato"/>
              </a:rPr>
              <a:t>National</a:t>
            </a:r>
            <a:r>
              <a:rPr sz="1200" spc="-229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Lato"/>
              </a:rPr>
              <a:t> </a:t>
            </a:r>
            <a:r>
              <a:rPr sz="1200" spc="5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Lato"/>
              </a:rPr>
              <a:t>Laboratory</a:t>
            </a:r>
            <a:endParaRPr sz="1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Lato"/>
            </a:endParaRPr>
          </a:p>
        </p:txBody>
      </p:sp>
      <p:sp>
        <p:nvSpPr>
          <p:cNvPr id="190" name="object 48"/>
          <p:cNvSpPr/>
          <p:nvPr/>
        </p:nvSpPr>
        <p:spPr>
          <a:xfrm>
            <a:off x="8665107" y="2249935"/>
            <a:ext cx="1343514" cy="2853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49"/>
          <p:cNvSpPr txBox="1"/>
          <p:nvPr/>
        </p:nvSpPr>
        <p:spPr>
          <a:xfrm>
            <a:off x="8774359" y="4313375"/>
            <a:ext cx="741747" cy="43088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6364" marR="5080" indent="-114300">
              <a:lnSpc>
                <a:spcPts val="1050"/>
              </a:lnSpc>
              <a:spcBef>
                <a:spcPts val="160"/>
              </a:spcBef>
            </a:pPr>
            <a:r>
              <a:rPr sz="800" dirty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2x</a:t>
            </a:r>
            <a:r>
              <a:rPr sz="800" spc="-135" dirty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 </a:t>
            </a:r>
            <a:r>
              <a:rPr sz="800" dirty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growth  </a:t>
            </a:r>
            <a:r>
              <a:rPr sz="800" spc="-5" dirty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every</a:t>
            </a:r>
            <a:endParaRPr sz="800" dirty="0">
              <a:latin typeface="Meiryo UI" panose="020B0604030504040204" pitchFamily="50" charset="-128"/>
              <a:ea typeface="Meiryo UI" panose="020B0604030504040204" pitchFamily="50" charset="-128"/>
              <a:cs typeface="Lato"/>
            </a:endParaRPr>
          </a:p>
          <a:p>
            <a:pPr marL="33655">
              <a:lnSpc>
                <a:spcPts val="1019"/>
              </a:lnSpc>
            </a:pPr>
            <a:r>
              <a:rPr sz="800" dirty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3</a:t>
            </a:r>
            <a:r>
              <a:rPr sz="800" spc="-90" dirty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 </a:t>
            </a:r>
            <a:r>
              <a:rPr sz="800" spc="-5" dirty="0">
                <a:latin typeface="Meiryo UI" panose="020B0604030504040204" pitchFamily="50" charset="-128"/>
                <a:ea typeface="Meiryo UI" panose="020B0604030504040204" pitchFamily="50" charset="-128"/>
                <a:cs typeface="Lato"/>
              </a:rPr>
              <a:t>months</a:t>
            </a:r>
            <a:endParaRPr sz="800" dirty="0">
              <a:latin typeface="Meiryo UI" panose="020B0604030504040204" pitchFamily="50" charset="-128"/>
              <a:ea typeface="Meiryo UI" panose="020B0604030504040204" pitchFamily="50" charset="-128"/>
              <a:cs typeface="Lato"/>
            </a:endParaRPr>
          </a:p>
        </p:txBody>
      </p:sp>
      <p:grpSp>
        <p:nvGrpSpPr>
          <p:cNvPr id="192" name="object 50"/>
          <p:cNvGrpSpPr/>
          <p:nvPr/>
        </p:nvGrpSpPr>
        <p:grpSpPr>
          <a:xfrm>
            <a:off x="10218029" y="1130860"/>
            <a:ext cx="307975" cy="307975"/>
            <a:chOff x="10218029" y="1130860"/>
            <a:chExt cx="307975" cy="307975"/>
          </a:xfrm>
        </p:grpSpPr>
        <p:sp>
          <p:nvSpPr>
            <p:cNvPr id="193" name="object 51"/>
            <p:cNvSpPr/>
            <p:nvPr/>
          </p:nvSpPr>
          <p:spPr>
            <a:xfrm>
              <a:off x="10224380" y="1137210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147599" y="295199"/>
                  </a:moveTo>
                  <a:lnTo>
                    <a:pt x="100943" y="287674"/>
                  </a:lnTo>
                  <a:lnTo>
                    <a:pt x="60425" y="266721"/>
                  </a:lnTo>
                  <a:lnTo>
                    <a:pt x="28475" y="234770"/>
                  </a:lnTo>
                  <a:lnTo>
                    <a:pt x="7523" y="194252"/>
                  </a:lnTo>
                  <a:lnTo>
                    <a:pt x="0" y="147599"/>
                  </a:lnTo>
                  <a:lnTo>
                    <a:pt x="7523" y="100946"/>
                  </a:lnTo>
                  <a:lnTo>
                    <a:pt x="28475" y="60429"/>
                  </a:lnTo>
                  <a:lnTo>
                    <a:pt x="60425" y="28478"/>
                  </a:lnTo>
                  <a:lnTo>
                    <a:pt x="100943" y="7524"/>
                  </a:lnTo>
                  <a:lnTo>
                    <a:pt x="147599" y="0"/>
                  </a:lnTo>
                  <a:lnTo>
                    <a:pt x="176518" y="2862"/>
                  </a:lnTo>
                  <a:lnTo>
                    <a:pt x="229471" y="24797"/>
                  </a:lnTo>
                  <a:lnTo>
                    <a:pt x="270393" y="65710"/>
                  </a:lnTo>
                  <a:lnTo>
                    <a:pt x="292336" y="118669"/>
                  </a:lnTo>
                  <a:lnTo>
                    <a:pt x="295199" y="147599"/>
                  </a:lnTo>
                  <a:lnTo>
                    <a:pt x="287673" y="194252"/>
                  </a:lnTo>
                  <a:lnTo>
                    <a:pt x="266716" y="234770"/>
                  </a:lnTo>
                  <a:lnTo>
                    <a:pt x="234762" y="266721"/>
                  </a:lnTo>
                  <a:lnTo>
                    <a:pt x="194246" y="287674"/>
                  </a:lnTo>
                  <a:lnTo>
                    <a:pt x="147599" y="295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52"/>
            <p:cNvSpPr/>
            <p:nvPr/>
          </p:nvSpPr>
          <p:spPr>
            <a:xfrm>
              <a:off x="10224379" y="1137210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0" y="147599"/>
                  </a:moveTo>
                  <a:lnTo>
                    <a:pt x="7523" y="100946"/>
                  </a:lnTo>
                  <a:lnTo>
                    <a:pt x="28475" y="60429"/>
                  </a:lnTo>
                  <a:lnTo>
                    <a:pt x="60425" y="28478"/>
                  </a:lnTo>
                  <a:lnTo>
                    <a:pt x="100943" y="7524"/>
                  </a:lnTo>
                  <a:lnTo>
                    <a:pt x="147599" y="0"/>
                  </a:lnTo>
                  <a:lnTo>
                    <a:pt x="204068" y="11234"/>
                  </a:lnTo>
                  <a:lnTo>
                    <a:pt x="251949" y="43229"/>
                  </a:lnTo>
                  <a:lnTo>
                    <a:pt x="283961" y="91114"/>
                  </a:lnTo>
                  <a:lnTo>
                    <a:pt x="295199" y="147599"/>
                  </a:lnTo>
                  <a:lnTo>
                    <a:pt x="287673" y="194252"/>
                  </a:lnTo>
                  <a:lnTo>
                    <a:pt x="266716" y="234770"/>
                  </a:lnTo>
                  <a:lnTo>
                    <a:pt x="234762" y="266721"/>
                  </a:lnTo>
                  <a:lnTo>
                    <a:pt x="194246" y="287674"/>
                  </a:lnTo>
                  <a:lnTo>
                    <a:pt x="147599" y="295199"/>
                  </a:lnTo>
                  <a:lnTo>
                    <a:pt x="100943" y="287674"/>
                  </a:lnTo>
                  <a:lnTo>
                    <a:pt x="60425" y="266721"/>
                  </a:lnTo>
                  <a:lnTo>
                    <a:pt x="28475" y="234770"/>
                  </a:lnTo>
                  <a:lnTo>
                    <a:pt x="7523" y="194252"/>
                  </a:lnTo>
                  <a:lnTo>
                    <a:pt x="0" y="147599"/>
                  </a:lnTo>
                  <a:close/>
                </a:path>
              </a:pathLst>
            </a:custGeom>
            <a:ln w="12699">
              <a:solidFill>
                <a:srgbClr val="1C9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5" name="object 53"/>
          <p:cNvSpPr txBox="1"/>
          <p:nvPr/>
        </p:nvSpPr>
        <p:spPr>
          <a:xfrm>
            <a:off x="10285681" y="1109549"/>
            <a:ext cx="1727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1C9397"/>
                </a:solidFill>
                <a:latin typeface="Lato"/>
                <a:cs typeface="Lato"/>
              </a:rPr>
              <a:t>+</a:t>
            </a:r>
            <a:endParaRPr sz="2000">
              <a:latin typeface="Lato"/>
              <a:cs typeface="Lato"/>
            </a:endParaRPr>
          </a:p>
        </p:txBody>
      </p:sp>
      <p:sp>
        <p:nvSpPr>
          <p:cNvPr id="196" name="object 54"/>
          <p:cNvSpPr txBox="1"/>
          <p:nvPr/>
        </p:nvSpPr>
        <p:spPr>
          <a:xfrm>
            <a:off x="9737138" y="2558737"/>
            <a:ext cx="1727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1C9397"/>
                </a:solidFill>
                <a:latin typeface="Lato"/>
                <a:cs typeface="Lato"/>
              </a:rPr>
              <a:t>+</a:t>
            </a:r>
            <a:endParaRPr sz="2000">
              <a:latin typeface="Lato"/>
              <a:cs typeface="Lato"/>
            </a:endParaRPr>
          </a:p>
        </p:txBody>
      </p:sp>
      <p:sp>
        <p:nvSpPr>
          <p:cNvPr id="197" name="object 55"/>
          <p:cNvSpPr txBox="1"/>
          <p:nvPr/>
        </p:nvSpPr>
        <p:spPr>
          <a:xfrm>
            <a:off x="10304926" y="1388539"/>
            <a:ext cx="161583" cy="1246269"/>
          </a:xfrm>
          <a:prstGeom prst="rect">
            <a:avLst/>
          </a:prstGeom>
        </p:spPr>
        <p:txBody>
          <a:bodyPr vert="vert270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05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Lato"/>
              </a:rPr>
              <a:t>Time</a:t>
            </a:r>
            <a:r>
              <a:rPr sz="1050" spc="-114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Lato"/>
              </a:rPr>
              <a:t> </a:t>
            </a:r>
            <a:r>
              <a:rPr sz="1050" spc="-5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Lato"/>
              </a:rPr>
              <a:t>encoding</a:t>
            </a:r>
            <a:endParaRPr sz="105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09129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object 2"/>
          <p:cNvSpPr/>
          <p:nvPr/>
        </p:nvSpPr>
        <p:spPr>
          <a:xfrm>
            <a:off x="0" y="575498"/>
            <a:ext cx="6753225" cy="600075"/>
          </a:xfrm>
          <a:custGeom>
            <a:avLst/>
            <a:gdLst/>
            <a:ahLst/>
            <a:cxnLst/>
            <a:rect l="l" t="t" r="r" b="b"/>
            <a:pathLst>
              <a:path w="6753225" h="600075">
                <a:moveTo>
                  <a:pt x="6296162" y="599998"/>
                </a:moveTo>
                <a:lnTo>
                  <a:pt x="0" y="599998"/>
                </a:lnTo>
                <a:lnTo>
                  <a:pt x="0" y="0"/>
                </a:lnTo>
                <a:lnTo>
                  <a:pt x="6752836" y="0"/>
                </a:lnTo>
                <a:lnTo>
                  <a:pt x="6296162" y="599998"/>
                </a:lnTo>
                <a:close/>
              </a:path>
            </a:pathLst>
          </a:custGeom>
          <a:solidFill>
            <a:srgbClr val="6EB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3"/>
          <p:cNvSpPr txBox="1">
            <a:spLocks/>
          </p:cNvSpPr>
          <p:nvPr/>
        </p:nvSpPr>
        <p:spPr>
          <a:xfrm>
            <a:off x="-397934" y="678634"/>
            <a:ext cx="7179733" cy="382156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25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Xanadu’s quantum </a:t>
            </a:r>
            <a:r>
              <a:rPr lang="en-US" sz="2400" spc="1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computing</a:t>
            </a:r>
            <a:r>
              <a:rPr lang="en-US" sz="2400" spc="-365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sz="2400" spc="15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software</a:t>
            </a:r>
            <a:endParaRPr lang="en-US" sz="2400" spc="15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6" name="object 4"/>
          <p:cNvSpPr txBox="1"/>
          <p:nvPr/>
        </p:nvSpPr>
        <p:spPr>
          <a:xfrm>
            <a:off x="713348" y="1676496"/>
            <a:ext cx="5133975" cy="441959"/>
          </a:xfrm>
          <a:prstGeom prst="rect">
            <a:avLst/>
          </a:prstGeom>
          <a:solidFill>
            <a:srgbClr val="000000"/>
          </a:solidFill>
          <a:ln w="9524">
            <a:solidFill>
              <a:srgbClr val="6EB8C4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59"/>
              </a:spcBef>
            </a:pPr>
            <a:r>
              <a:rPr sz="2000" spc="-10" dirty="0">
                <a:solidFill>
                  <a:srgbClr val="FFFFFF"/>
                </a:solidFill>
                <a:latin typeface="Lato"/>
                <a:cs typeface="Lato"/>
                <a:hlinkClick r:id="rId2"/>
              </a:rPr>
              <a:t>PennyLane</a:t>
            </a:r>
            <a:endParaRPr sz="2000">
              <a:latin typeface="Lato"/>
              <a:cs typeface="Lato"/>
            </a:endParaRPr>
          </a:p>
        </p:txBody>
      </p:sp>
      <p:sp>
        <p:nvSpPr>
          <p:cNvPr id="127" name="object 5"/>
          <p:cNvSpPr txBox="1"/>
          <p:nvPr/>
        </p:nvSpPr>
        <p:spPr>
          <a:xfrm>
            <a:off x="6344737" y="1676496"/>
            <a:ext cx="5133975" cy="441959"/>
          </a:xfrm>
          <a:prstGeom prst="rect">
            <a:avLst/>
          </a:prstGeom>
          <a:solidFill>
            <a:srgbClr val="000000"/>
          </a:solidFill>
          <a:ln w="9524">
            <a:solidFill>
              <a:srgbClr val="6EB8C4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59"/>
              </a:spcBef>
            </a:pPr>
            <a:r>
              <a:rPr sz="2000" spc="10" dirty="0">
                <a:solidFill>
                  <a:srgbClr val="FFFFFF"/>
                </a:solidFill>
                <a:latin typeface="Lato"/>
                <a:cs typeface="Lato"/>
                <a:hlinkClick r:id="rId3"/>
              </a:rPr>
              <a:t>Strawberry</a:t>
            </a:r>
            <a:r>
              <a:rPr sz="2000" spc="-135" dirty="0">
                <a:solidFill>
                  <a:srgbClr val="FFFFFF"/>
                </a:solidFill>
                <a:latin typeface="Lato"/>
                <a:cs typeface="Lato"/>
                <a:hlinkClick r:id="rId3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Lato"/>
                <a:cs typeface="Lato"/>
                <a:hlinkClick r:id="rId3"/>
              </a:rPr>
              <a:t>Fields</a:t>
            </a:r>
            <a:endParaRPr sz="2000">
              <a:latin typeface="Lato"/>
              <a:cs typeface="Lato"/>
            </a:endParaRPr>
          </a:p>
        </p:txBody>
      </p:sp>
      <p:sp>
        <p:nvSpPr>
          <p:cNvPr id="128" name="object 6"/>
          <p:cNvSpPr/>
          <p:nvPr/>
        </p:nvSpPr>
        <p:spPr>
          <a:xfrm>
            <a:off x="713348" y="3652067"/>
            <a:ext cx="5046980" cy="2209165"/>
          </a:xfrm>
          <a:custGeom>
            <a:avLst/>
            <a:gdLst/>
            <a:ahLst/>
            <a:cxnLst/>
            <a:rect l="l" t="t" r="r" b="b"/>
            <a:pathLst>
              <a:path w="5046980" h="2209165">
                <a:moveTo>
                  <a:pt x="0" y="368174"/>
                </a:moveTo>
                <a:lnTo>
                  <a:pt x="2868" y="321988"/>
                </a:lnTo>
                <a:lnTo>
                  <a:pt x="11243" y="277515"/>
                </a:lnTo>
                <a:lnTo>
                  <a:pt x="24781" y="235100"/>
                </a:lnTo>
                <a:lnTo>
                  <a:pt x="43135" y="195088"/>
                </a:lnTo>
                <a:lnTo>
                  <a:pt x="65961" y="157822"/>
                </a:lnTo>
                <a:lnTo>
                  <a:pt x="92914" y="123650"/>
                </a:lnTo>
                <a:lnTo>
                  <a:pt x="123649" y="92914"/>
                </a:lnTo>
                <a:lnTo>
                  <a:pt x="157821" y="65961"/>
                </a:lnTo>
                <a:lnTo>
                  <a:pt x="195084" y="43134"/>
                </a:lnTo>
                <a:lnTo>
                  <a:pt x="235094" y="24780"/>
                </a:lnTo>
                <a:lnTo>
                  <a:pt x="277507" y="11243"/>
                </a:lnTo>
                <a:lnTo>
                  <a:pt x="321976" y="2868"/>
                </a:lnTo>
                <a:lnTo>
                  <a:pt x="368156" y="0"/>
                </a:lnTo>
                <a:lnTo>
                  <a:pt x="4678740" y="0"/>
                </a:lnTo>
                <a:lnTo>
                  <a:pt x="4727126" y="3193"/>
                </a:lnTo>
                <a:lnTo>
                  <a:pt x="4774276" y="12615"/>
                </a:lnTo>
                <a:lnTo>
                  <a:pt x="4819618" y="28028"/>
                </a:lnTo>
                <a:lnTo>
                  <a:pt x="4862579" y="49192"/>
                </a:lnTo>
                <a:lnTo>
                  <a:pt x="4902585" y="75870"/>
                </a:lnTo>
                <a:lnTo>
                  <a:pt x="4939065" y="107824"/>
                </a:lnTo>
                <a:lnTo>
                  <a:pt x="4971019" y="144304"/>
                </a:lnTo>
                <a:lnTo>
                  <a:pt x="4997697" y="184311"/>
                </a:lnTo>
                <a:lnTo>
                  <a:pt x="5018861" y="227274"/>
                </a:lnTo>
                <a:lnTo>
                  <a:pt x="5034274" y="272620"/>
                </a:lnTo>
                <a:lnTo>
                  <a:pt x="5043696" y="319778"/>
                </a:lnTo>
                <a:lnTo>
                  <a:pt x="5046889" y="368174"/>
                </a:lnTo>
                <a:lnTo>
                  <a:pt x="5046889" y="1840746"/>
                </a:lnTo>
                <a:lnTo>
                  <a:pt x="5044021" y="1886926"/>
                </a:lnTo>
                <a:lnTo>
                  <a:pt x="5035646" y="1931394"/>
                </a:lnTo>
                <a:lnTo>
                  <a:pt x="5022109" y="1973806"/>
                </a:lnTo>
                <a:lnTo>
                  <a:pt x="5003755" y="2013815"/>
                </a:lnTo>
                <a:lnTo>
                  <a:pt x="4980930" y="2051078"/>
                </a:lnTo>
                <a:lnTo>
                  <a:pt x="4953977" y="2085249"/>
                </a:lnTo>
                <a:lnTo>
                  <a:pt x="4923243" y="2115983"/>
                </a:lnTo>
                <a:lnTo>
                  <a:pt x="4889072" y="2142935"/>
                </a:lnTo>
                <a:lnTo>
                  <a:pt x="4851810" y="2165761"/>
                </a:lnTo>
                <a:lnTo>
                  <a:pt x="4811800" y="2184115"/>
                </a:lnTo>
                <a:lnTo>
                  <a:pt x="4769388" y="2197652"/>
                </a:lnTo>
                <a:lnTo>
                  <a:pt x="4724920" y="2206027"/>
                </a:lnTo>
                <a:lnTo>
                  <a:pt x="4678740" y="2208895"/>
                </a:lnTo>
                <a:lnTo>
                  <a:pt x="368156" y="2208895"/>
                </a:lnTo>
                <a:lnTo>
                  <a:pt x="321976" y="2206027"/>
                </a:lnTo>
                <a:lnTo>
                  <a:pt x="277507" y="2197652"/>
                </a:lnTo>
                <a:lnTo>
                  <a:pt x="235094" y="2184115"/>
                </a:lnTo>
                <a:lnTo>
                  <a:pt x="195084" y="2165761"/>
                </a:lnTo>
                <a:lnTo>
                  <a:pt x="157821" y="2142935"/>
                </a:lnTo>
                <a:lnTo>
                  <a:pt x="123649" y="2115983"/>
                </a:lnTo>
                <a:lnTo>
                  <a:pt x="92914" y="2085249"/>
                </a:lnTo>
                <a:lnTo>
                  <a:pt x="65961" y="2051078"/>
                </a:lnTo>
                <a:lnTo>
                  <a:pt x="43135" y="2013815"/>
                </a:lnTo>
                <a:lnTo>
                  <a:pt x="24781" y="1973806"/>
                </a:lnTo>
                <a:lnTo>
                  <a:pt x="11243" y="1931394"/>
                </a:lnTo>
                <a:lnTo>
                  <a:pt x="2868" y="1886926"/>
                </a:lnTo>
                <a:lnTo>
                  <a:pt x="0" y="1840746"/>
                </a:lnTo>
                <a:lnTo>
                  <a:pt x="0" y="368174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7"/>
          <p:cNvSpPr txBox="1"/>
          <p:nvPr/>
        </p:nvSpPr>
        <p:spPr>
          <a:xfrm>
            <a:off x="1015635" y="3740088"/>
            <a:ext cx="44456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15925" marR="5080" indent="-40386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Lato"/>
                <a:cs typeface="Lato"/>
              </a:rPr>
              <a:t>PennyLane</a:t>
            </a:r>
            <a:r>
              <a:rPr sz="14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Lato"/>
                <a:cs typeface="Lato"/>
              </a:rPr>
              <a:t>integrates</a:t>
            </a:r>
            <a:r>
              <a:rPr sz="14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400" dirty="0">
                <a:solidFill>
                  <a:srgbClr val="FFFFFF"/>
                </a:solidFill>
                <a:latin typeface="Lato"/>
                <a:cs typeface="Lato"/>
              </a:rPr>
              <a:t>with</a:t>
            </a:r>
            <a:r>
              <a:rPr sz="14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4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Lato"/>
                <a:cs typeface="Lato"/>
              </a:rPr>
              <a:t>variety</a:t>
            </a:r>
            <a:r>
              <a:rPr sz="14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4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Lato"/>
                <a:cs typeface="Lato"/>
              </a:rPr>
              <a:t>available</a:t>
            </a:r>
            <a:r>
              <a:rPr sz="14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400" dirty="0">
                <a:solidFill>
                  <a:srgbClr val="FFFFFF"/>
                </a:solidFill>
                <a:latin typeface="Lato"/>
                <a:cs typeface="Lato"/>
              </a:rPr>
              <a:t>quantum  </a:t>
            </a:r>
            <a:r>
              <a:rPr sz="1400" spc="10" dirty="0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r>
              <a:rPr sz="14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Lato"/>
                <a:cs typeface="Lato"/>
              </a:rPr>
              <a:t>&amp;</a:t>
            </a:r>
            <a:r>
              <a:rPr sz="14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Lato"/>
                <a:cs typeface="Lato"/>
              </a:rPr>
              <a:t>classical</a:t>
            </a:r>
            <a:r>
              <a:rPr sz="14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400" dirty="0">
                <a:solidFill>
                  <a:srgbClr val="FFFFFF"/>
                </a:solidFill>
                <a:latin typeface="Lato"/>
                <a:cs typeface="Lato"/>
              </a:rPr>
              <a:t>machine</a:t>
            </a:r>
            <a:r>
              <a:rPr sz="14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Lato"/>
                <a:cs typeface="Lato"/>
              </a:rPr>
              <a:t>learning</a:t>
            </a:r>
            <a:r>
              <a:rPr sz="14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Lato"/>
                <a:cs typeface="Lato"/>
              </a:rPr>
              <a:t>libraries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30" name="object 8"/>
          <p:cNvGrpSpPr/>
          <p:nvPr/>
        </p:nvGrpSpPr>
        <p:grpSpPr>
          <a:xfrm>
            <a:off x="1035087" y="4589865"/>
            <a:ext cx="4403725" cy="917575"/>
            <a:chOff x="1035087" y="4589865"/>
            <a:chExt cx="4403725" cy="917575"/>
          </a:xfrm>
        </p:grpSpPr>
        <p:sp>
          <p:nvSpPr>
            <p:cNvPr id="131" name="object 9"/>
            <p:cNvSpPr/>
            <p:nvPr/>
          </p:nvSpPr>
          <p:spPr>
            <a:xfrm>
              <a:off x="1035087" y="4589865"/>
              <a:ext cx="1589246" cy="5020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0"/>
            <p:cNvSpPr/>
            <p:nvPr/>
          </p:nvSpPr>
          <p:spPr>
            <a:xfrm>
              <a:off x="1035087" y="5201139"/>
              <a:ext cx="644096" cy="2797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1"/>
            <p:cNvSpPr/>
            <p:nvPr/>
          </p:nvSpPr>
          <p:spPr>
            <a:xfrm>
              <a:off x="2766244" y="4592640"/>
              <a:ext cx="993147" cy="49657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2"/>
            <p:cNvSpPr/>
            <p:nvPr/>
          </p:nvSpPr>
          <p:spPr>
            <a:xfrm>
              <a:off x="2882294" y="5201139"/>
              <a:ext cx="761023" cy="2797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"/>
            <p:cNvSpPr/>
            <p:nvPr/>
          </p:nvSpPr>
          <p:spPr>
            <a:xfrm>
              <a:off x="1870961" y="5214989"/>
              <a:ext cx="858145" cy="2520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4"/>
            <p:cNvSpPr/>
            <p:nvPr/>
          </p:nvSpPr>
          <p:spPr>
            <a:xfrm>
              <a:off x="4083941" y="4701040"/>
              <a:ext cx="1354572" cy="2797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5"/>
            <p:cNvSpPr/>
            <p:nvPr/>
          </p:nvSpPr>
          <p:spPr>
            <a:xfrm>
              <a:off x="4083941" y="5174989"/>
              <a:ext cx="1107015" cy="3320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16"/>
          <p:cNvSpPr txBox="1"/>
          <p:nvPr/>
        </p:nvSpPr>
        <p:spPr>
          <a:xfrm>
            <a:off x="786373" y="2435889"/>
            <a:ext cx="4934585" cy="61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Lato"/>
                <a:cs typeface="Lato"/>
              </a:rPr>
              <a:t>PennyLane</a:t>
            </a:r>
            <a:r>
              <a:rPr sz="1700" spc="-10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Lato"/>
                <a:cs typeface="Lato"/>
              </a:rPr>
              <a:t>is</a:t>
            </a:r>
            <a:r>
              <a:rPr sz="1700" spc="-10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700" spc="-10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Lato"/>
                <a:cs typeface="Lato"/>
              </a:rPr>
              <a:t>library</a:t>
            </a:r>
            <a:r>
              <a:rPr sz="1700" spc="-10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Lato"/>
                <a:cs typeface="Lato"/>
              </a:rPr>
              <a:t>for</a:t>
            </a:r>
            <a:r>
              <a:rPr sz="1700" spc="-10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700" dirty="0">
                <a:solidFill>
                  <a:srgbClr val="FFFFFF"/>
                </a:solidFill>
                <a:latin typeface="Lato"/>
                <a:cs typeface="Lato"/>
              </a:rPr>
              <a:t>quantum</a:t>
            </a:r>
            <a:r>
              <a:rPr sz="1700" spc="-10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700" dirty="0">
                <a:solidFill>
                  <a:srgbClr val="FFFFFF"/>
                </a:solidFill>
                <a:latin typeface="Lato"/>
                <a:cs typeface="Lato"/>
              </a:rPr>
              <a:t>machine</a:t>
            </a:r>
            <a:r>
              <a:rPr sz="1700" spc="-10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Lato"/>
                <a:cs typeface="Lato"/>
              </a:rPr>
              <a:t>learning  </a:t>
            </a:r>
            <a:r>
              <a:rPr sz="1700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1700" spc="-114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Lato"/>
                <a:cs typeface="Lato"/>
              </a:rPr>
              <a:t>hybrid</a:t>
            </a:r>
            <a:r>
              <a:rPr sz="1700" spc="-11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Lato"/>
                <a:cs typeface="Lato"/>
              </a:rPr>
              <a:t>quantum-classical</a:t>
            </a:r>
            <a:r>
              <a:rPr sz="1700" spc="-11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Lato"/>
                <a:cs typeface="Lato"/>
              </a:rPr>
              <a:t>algorithms</a:t>
            </a:r>
            <a:endParaRPr sz="1700">
              <a:latin typeface="Lato"/>
              <a:cs typeface="Lato"/>
            </a:endParaRPr>
          </a:p>
        </p:txBody>
      </p:sp>
      <p:sp>
        <p:nvSpPr>
          <p:cNvPr id="139" name="object 17"/>
          <p:cNvSpPr txBox="1"/>
          <p:nvPr/>
        </p:nvSpPr>
        <p:spPr>
          <a:xfrm>
            <a:off x="6413861" y="2435889"/>
            <a:ext cx="4777740" cy="61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sz="1700" spc="10" dirty="0">
                <a:solidFill>
                  <a:srgbClr val="FFFFFF"/>
                </a:solidFill>
                <a:latin typeface="Lato"/>
                <a:cs typeface="Lato"/>
              </a:rPr>
              <a:t>Strawberry</a:t>
            </a:r>
            <a:r>
              <a:rPr sz="1700" spc="-10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Lato"/>
                <a:cs typeface="Lato"/>
              </a:rPr>
              <a:t>Fields</a:t>
            </a:r>
            <a:r>
              <a:rPr sz="1700" spc="-10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Lato"/>
                <a:cs typeface="Lato"/>
              </a:rPr>
              <a:t>is</a:t>
            </a:r>
            <a:r>
              <a:rPr sz="1700" spc="-10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7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700" spc="-10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Lato"/>
                <a:cs typeface="Lato"/>
              </a:rPr>
              <a:t>development</a:t>
            </a:r>
            <a:r>
              <a:rPr sz="1700" spc="-9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700" dirty="0">
                <a:solidFill>
                  <a:srgbClr val="FFFFFF"/>
                </a:solidFill>
                <a:latin typeface="Lato"/>
                <a:cs typeface="Lato"/>
              </a:rPr>
              <a:t>environment  </a:t>
            </a:r>
            <a:r>
              <a:rPr sz="1700" spc="5" dirty="0">
                <a:solidFill>
                  <a:srgbClr val="FFFFFF"/>
                </a:solidFill>
                <a:latin typeface="Lato"/>
                <a:cs typeface="Lato"/>
              </a:rPr>
              <a:t>for</a:t>
            </a:r>
            <a:r>
              <a:rPr sz="1700" spc="-11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700" dirty="0">
                <a:solidFill>
                  <a:srgbClr val="FFFFFF"/>
                </a:solidFill>
                <a:latin typeface="Lato"/>
                <a:cs typeface="Lato"/>
              </a:rPr>
              <a:t>Xanadu’s</a:t>
            </a:r>
            <a:r>
              <a:rPr sz="1700" spc="-114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Lato"/>
                <a:cs typeface="Lato"/>
              </a:rPr>
              <a:t>photonic</a:t>
            </a:r>
            <a:r>
              <a:rPr sz="1700" spc="-11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700" dirty="0">
                <a:solidFill>
                  <a:srgbClr val="FFFFFF"/>
                </a:solidFill>
                <a:latin typeface="Lato"/>
                <a:cs typeface="Lato"/>
              </a:rPr>
              <a:t>quantum</a:t>
            </a:r>
            <a:r>
              <a:rPr sz="1700" spc="-11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700" dirty="0">
                <a:solidFill>
                  <a:srgbClr val="FFFFFF"/>
                </a:solidFill>
                <a:latin typeface="Lato"/>
                <a:cs typeface="Lato"/>
              </a:rPr>
              <a:t>computers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140" name="object 18"/>
          <p:cNvGrpSpPr/>
          <p:nvPr/>
        </p:nvGrpSpPr>
        <p:grpSpPr>
          <a:xfrm>
            <a:off x="7024347" y="3589955"/>
            <a:ext cx="3775075" cy="2333625"/>
            <a:chOff x="7024347" y="3589955"/>
            <a:chExt cx="3775075" cy="2333625"/>
          </a:xfrm>
        </p:grpSpPr>
        <p:sp>
          <p:nvSpPr>
            <p:cNvPr id="141" name="object 19"/>
            <p:cNvSpPr/>
            <p:nvPr/>
          </p:nvSpPr>
          <p:spPr>
            <a:xfrm>
              <a:off x="7033860" y="3599467"/>
              <a:ext cx="3755617" cy="231407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20"/>
            <p:cNvSpPr/>
            <p:nvPr/>
          </p:nvSpPr>
          <p:spPr>
            <a:xfrm>
              <a:off x="7029110" y="3594717"/>
              <a:ext cx="3765550" cy="2324100"/>
            </a:xfrm>
            <a:custGeom>
              <a:avLst/>
              <a:gdLst/>
              <a:ahLst/>
              <a:cxnLst/>
              <a:rect l="l" t="t" r="r" b="b"/>
              <a:pathLst>
                <a:path w="3765550" h="2324100">
                  <a:moveTo>
                    <a:pt x="0" y="0"/>
                  </a:moveTo>
                  <a:lnTo>
                    <a:pt x="3765142" y="0"/>
                  </a:lnTo>
                  <a:lnTo>
                    <a:pt x="3765142" y="2323595"/>
                  </a:lnTo>
                  <a:lnTo>
                    <a:pt x="0" y="23235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79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451</Words>
  <Application>Microsoft Office PowerPoint</Application>
  <PresentationFormat>ワイド画面</PresentationFormat>
  <Paragraphs>120</Paragraphs>
  <Slides>8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8" baseType="lpstr">
      <vt:lpstr>Carlito</vt:lpstr>
      <vt:lpstr>Lato</vt:lpstr>
      <vt:lpstr>Lato Black</vt:lpstr>
      <vt:lpstr>Meiryo UI</vt:lpstr>
      <vt:lpstr>UD デジタル 教科書体 NK-B</vt:lpstr>
      <vt:lpstr>游ゴシック</vt:lpstr>
      <vt:lpstr>游ゴシック Light</vt:lpstr>
      <vt:lpstr>Arial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Mitsui&amp;CO.LTD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Abe,YutakaTKZIM</dc:creator>
  <cp:lastModifiedBy>Abe,YutakaTKZIM</cp:lastModifiedBy>
  <cp:revision>74</cp:revision>
  <dcterms:created xsi:type="dcterms:W3CDTF">2020-02-10T00:23:43Z</dcterms:created>
  <dcterms:modified xsi:type="dcterms:W3CDTF">2020-08-13T21:07:30Z</dcterms:modified>
</cp:coreProperties>
</file>